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9"/>
  </p:notesMasterIdLst>
  <p:handoutMasterIdLst>
    <p:handoutMasterId r:id="rId30"/>
  </p:handoutMasterIdLst>
  <p:sldIdLst>
    <p:sldId id="1181" r:id="rId2"/>
    <p:sldId id="1358" r:id="rId3"/>
    <p:sldId id="1339" r:id="rId4"/>
    <p:sldId id="1359" r:id="rId5"/>
    <p:sldId id="1360" r:id="rId6"/>
    <p:sldId id="1361" r:id="rId7"/>
    <p:sldId id="1336" r:id="rId8"/>
    <p:sldId id="1343" r:id="rId9"/>
    <p:sldId id="1344" r:id="rId10"/>
    <p:sldId id="1364" r:id="rId11"/>
    <p:sldId id="1365" r:id="rId12"/>
    <p:sldId id="1350" r:id="rId13"/>
    <p:sldId id="1352" r:id="rId14"/>
    <p:sldId id="1353" r:id="rId15"/>
    <p:sldId id="1354" r:id="rId16"/>
    <p:sldId id="1355" r:id="rId17"/>
    <p:sldId id="1356" r:id="rId18"/>
    <p:sldId id="1357" r:id="rId19"/>
    <p:sldId id="1351" r:id="rId20"/>
    <p:sldId id="1366" r:id="rId21"/>
    <p:sldId id="1362" r:id="rId22"/>
    <p:sldId id="1345" r:id="rId23"/>
    <p:sldId id="1346" r:id="rId24"/>
    <p:sldId id="1363" r:id="rId25"/>
    <p:sldId id="1347" r:id="rId26"/>
    <p:sldId id="1348" r:id="rId27"/>
    <p:sldId id="1349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  <a:srgbClr val="DFBD2D"/>
    <a:srgbClr val="F6FD71"/>
    <a:srgbClr val="FF3333"/>
    <a:srgbClr val="FD7E71"/>
    <a:srgbClr val="CC3300"/>
    <a:srgbClr val="000000"/>
    <a:srgbClr val="7076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0" autoAdjust="0"/>
    <p:restoredTop sz="96519" autoAdjust="0"/>
  </p:normalViewPr>
  <p:slideViewPr>
    <p:cSldViewPr snapToGrid="0">
      <p:cViewPr>
        <p:scale>
          <a:sx n="80" d="100"/>
          <a:sy n="80" d="100"/>
        </p:scale>
        <p:origin x="-1926" y="-1002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algn="r"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algn="r"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fld id="{1260C9C6-A0DB-4607-A497-77CF885E1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0563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79913"/>
            <a:ext cx="508635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algn="r"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algn="r"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fld id="{48EF068C-896A-4B1F-83B4-1F2D5CC2D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ECFDD9DD-BF6A-4C43-8F44-B4B4514AE1DE}" type="slidenum">
              <a:rPr lang="en-US" smtClean="0">
                <a:latin typeface="Tahoma" pitchFamily="34" charset="0"/>
              </a:rPr>
              <a:pPr defTabSz="920750"/>
              <a:t>1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9"/>
          <p:cNvSpPr txBox="1">
            <a:spLocks noGrp="1" noChangeArrowheads="1"/>
          </p:cNvSpPr>
          <p:nvPr/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988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7101465F-FBAF-453F-93F3-F3EFCB190CE0}" type="slidenum">
              <a:rPr lang="en-US" sz="1300">
                <a:latin typeface="Tahoma" pitchFamily="34" charset="0"/>
              </a:rPr>
              <a:pPr algn="r" defTabSz="915988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16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9"/>
          <p:cNvSpPr txBox="1">
            <a:spLocks noGrp="1" noChangeArrowheads="1"/>
          </p:cNvSpPr>
          <p:nvPr/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988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8AA33AC5-3EED-4652-B4D9-E30C83DB4CF4}" type="slidenum">
              <a:rPr lang="en-US" sz="1300">
                <a:latin typeface="Tahoma" pitchFamily="34" charset="0"/>
              </a:rPr>
              <a:pPr algn="r" defTabSz="915988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17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9"/>
          <p:cNvSpPr txBox="1">
            <a:spLocks noGrp="1" noChangeArrowheads="1"/>
          </p:cNvSpPr>
          <p:nvPr/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988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FAD91779-3670-44BC-ADEF-A6EAC5457BFA}" type="slidenum">
              <a:rPr lang="en-US" sz="1300">
                <a:latin typeface="Tahoma" pitchFamily="34" charset="0"/>
              </a:rPr>
              <a:pPr algn="r" defTabSz="915988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18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9"/>
          <p:cNvSpPr txBox="1">
            <a:spLocks noGrp="1" noChangeArrowheads="1"/>
          </p:cNvSpPr>
          <p:nvPr/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988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309E9FEF-D62F-43E2-8E7C-A7A363FA17EA}" type="slidenum">
              <a:rPr lang="en-US" sz="1300">
                <a:latin typeface="Tahoma" pitchFamily="34" charset="0"/>
              </a:rPr>
              <a:pPr algn="r" defTabSz="915988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19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9"/>
          <p:cNvSpPr txBox="1">
            <a:spLocks noGrp="1" noChangeArrowheads="1"/>
          </p:cNvSpPr>
          <p:nvPr/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988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AEEB5706-957B-40A9-9334-AAE7A6BCDC2A}" type="slidenum">
              <a:rPr lang="en-US" sz="1300">
                <a:latin typeface="Tahoma" pitchFamily="34" charset="0"/>
              </a:rPr>
              <a:pPr algn="r" defTabSz="915988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22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9"/>
          <p:cNvSpPr txBox="1">
            <a:spLocks noGrp="1" noChangeArrowheads="1"/>
          </p:cNvSpPr>
          <p:nvPr/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988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A4307FE3-8B5F-4DF4-928B-17C2E643F92B}" type="slidenum">
              <a:rPr lang="en-US" sz="1300">
                <a:latin typeface="Tahoma" pitchFamily="34" charset="0"/>
              </a:rPr>
              <a:pPr algn="r" defTabSz="915988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23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9"/>
          <p:cNvSpPr txBox="1">
            <a:spLocks noGrp="1" noChangeArrowheads="1"/>
          </p:cNvSpPr>
          <p:nvPr/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988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53FB7B22-080B-49F6-8C34-59A8FCF4DD3E}" type="slidenum">
              <a:rPr lang="en-US" sz="1300">
                <a:latin typeface="Tahoma" pitchFamily="34" charset="0"/>
              </a:rPr>
              <a:pPr algn="r" defTabSz="915988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25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9"/>
          <p:cNvSpPr txBox="1">
            <a:spLocks noGrp="1" noChangeArrowheads="1"/>
          </p:cNvSpPr>
          <p:nvPr/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988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8B96D015-B104-4F92-8D83-5DD7FDFBCB4E}" type="slidenum">
              <a:rPr lang="en-US" sz="1300">
                <a:latin typeface="Tahoma" pitchFamily="34" charset="0"/>
              </a:rPr>
              <a:pPr algn="r" defTabSz="915988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26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 txBox="1">
            <a:spLocks noGrp="1" noChangeArrowheads="1"/>
          </p:cNvSpPr>
          <p:nvPr/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988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D3012B62-60E2-4119-9F1C-1ED08D4DC5D5}" type="slidenum">
              <a:rPr lang="en-US" sz="1300">
                <a:latin typeface="Tahoma" pitchFamily="34" charset="0"/>
              </a:rPr>
              <a:pPr algn="r" defTabSz="915988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27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7824D2-A41F-40F9-A74D-18AF02792C9F}" type="slidenum">
              <a:rPr lang="en-US" smtClean="0">
                <a:latin typeface="Tahoma" pitchFamily="-96" charset="0"/>
              </a:rPr>
              <a:pPr/>
              <a:t>5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BBA1AE3D-818E-4060-B063-882F1BA613F3}" type="slidenum">
              <a:rPr lang="en-US" smtClean="0">
                <a:latin typeface="Tahoma" pitchFamily="34" charset="0"/>
              </a:rPr>
              <a:pPr defTabSz="920750"/>
              <a:t>7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9"/>
          <p:cNvSpPr txBox="1">
            <a:spLocks noGrp="1" noChangeArrowheads="1"/>
          </p:cNvSpPr>
          <p:nvPr/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3970DD05-EBCD-4511-A8C6-C32B565D7AC2}" type="slidenum">
              <a:rPr lang="en-US" sz="1300">
                <a:latin typeface="Tahoma" pitchFamily="34" charset="0"/>
              </a:rPr>
              <a:pPr algn="r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8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9"/>
          <p:cNvSpPr txBox="1">
            <a:spLocks noGrp="1" noChangeArrowheads="1"/>
          </p:cNvSpPr>
          <p:nvPr/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988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4D466C98-CC5E-4608-95EE-0245E77221A5}" type="slidenum">
              <a:rPr lang="en-US" sz="1300">
                <a:latin typeface="Tahoma" pitchFamily="34" charset="0"/>
              </a:rPr>
              <a:pPr algn="r" defTabSz="915988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9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9"/>
          <p:cNvSpPr txBox="1">
            <a:spLocks noGrp="1" noChangeArrowheads="1"/>
          </p:cNvSpPr>
          <p:nvPr/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988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81D09846-3302-4D88-A21C-7C31498FE581}" type="slidenum">
              <a:rPr lang="en-US" sz="1300">
                <a:latin typeface="Tahoma" pitchFamily="34" charset="0"/>
              </a:rPr>
              <a:pPr algn="r" defTabSz="915988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12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9"/>
          <p:cNvSpPr txBox="1">
            <a:spLocks noGrp="1" noChangeArrowheads="1"/>
          </p:cNvSpPr>
          <p:nvPr/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988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F8916BB9-79D4-4101-9988-B002E87F0809}" type="slidenum">
              <a:rPr lang="en-US" sz="1300">
                <a:latin typeface="Tahoma" pitchFamily="34" charset="0"/>
              </a:rPr>
              <a:pPr algn="r" defTabSz="915988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13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9"/>
          <p:cNvSpPr txBox="1">
            <a:spLocks noGrp="1" noChangeArrowheads="1"/>
          </p:cNvSpPr>
          <p:nvPr/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988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1419F5B5-6423-47B1-820E-92F3344AFE60}" type="slidenum">
              <a:rPr lang="en-US" sz="1300">
                <a:latin typeface="Tahoma" pitchFamily="34" charset="0"/>
              </a:rPr>
              <a:pPr algn="r" defTabSz="915988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14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9"/>
          <p:cNvSpPr txBox="1">
            <a:spLocks noGrp="1" noChangeArrowheads="1"/>
          </p:cNvSpPr>
          <p:nvPr/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defTabSz="915988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5FB93C25-F816-4CB7-A457-01A62C87D514}" type="slidenum">
              <a:rPr lang="en-US" sz="1300">
                <a:latin typeface="Tahoma" pitchFamily="34" charset="0"/>
              </a:rPr>
              <a:pPr algn="r" defTabSz="915988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15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smtClean="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 smtClean="0"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L25-</a:t>
            </a:r>
            <a:fld id="{6D66DF8F-9E10-4DDB-8C1E-68662AECA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http://csg.csail.mit.edu/6.S078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L25-</a:t>
            </a:r>
            <a:fld id="{53294580-05E8-4585-908E-66FCC5062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http://csg.csail.mit.edu/6.S078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L25-</a:t>
            </a:r>
            <a:fld id="{B8C2EB5D-E598-42BB-A681-4492B2E92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098800" y="6400800"/>
            <a:ext cx="30400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http://csg.csail.mit.edu/6.S078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dirty="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L25-</a:t>
            </a:r>
            <a:fld id="{D0401301-61DA-4AD1-B56D-F835E5556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304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dirty="0" smtClean="0"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http://csg.csail.mit.edu/6.S078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4" r:id="rId2"/>
    <p:sldLayoutId id="2147483685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2800" y="1635125"/>
            <a:ext cx="7321550" cy="1390650"/>
          </a:xfrm>
        </p:spPr>
        <p:txBody>
          <a:bodyPr/>
          <a:lstStyle/>
          <a:p>
            <a:pPr eaLnBrk="1" hangingPunct="1"/>
            <a:r>
              <a:rPr lang="en-US" sz="4000" smtClean="0"/>
              <a:t>Non-blocking Caches</a:t>
            </a:r>
          </a:p>
        </p:txBody>
      </p:sp>
      <p:sp>
        <p:nvSpPr>
          <p:cNvPr id="614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7210425" cy="1752600"/>
          </a:xfrm>
        </p:spPr>
        <p:txBody>
          <a:bodyPr/>
          <a:lstStyle/>
          <a:p>
            <a:pPr eaLnBrk="1" hangingPunct="1"/>
            <a:r>
              <a:rPr lang="en-US" sz="2400" smtClean="0"/>
              <a:t>Arvind (with Asif Khan)</a:t>
            </a:r>
          </a:p>
          <a:p>
            <a:pPr eaLnBrk="1" hangingPunct="1"/>
            <a:r>
              <a:rPr lang="en-US" sz="2400" smtClean="0"/>
              <a:t>Computer Science &amp; Artificial Intelligence Lab</a:t>
            </a:r>
          </a:p>
          <a:p>
            <a:pPr eaLnBrk="1" hangingPunct="1"/>
            <a:r>
              <a:rPr lang="en-US" sz="2400" smtClean="0"/>
              <a:t>Massachusetts Institute of Technology</a:t>
            </a:r>
          </a:p>
          <a:p>
            <a:pPr eaLnBrk="1" hangingPunct="1"/>
            <a:endParaRPr lang="en-US" sz="240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6D66DF8F-9E10-4DDB-8C1E-68662AECA33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 of NB cache</a:t>
            </a:r>
            <a:br>
              <a:rPr lang="en-US" dirty="0" smtClean="0"/>
            </a:br>
            <a:r>
              <a:rPr lang="en-US" sz="2400" dirty="0" smtClean="0"/>
              <a:t>processor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696" y="1619992"/>
            <a:ext cx="7772400" cy="4114800"/>
          </a:xfrm>
        </p:spPr>
        <p:txBody>
          <a:bodyPr/>
          <a:lstStyle/>
          <a:p>
            <a:r>
              <a:rPr lang="en-US" sz="2400" dirty="0" smtClean="0"/>
              <a:t>A ld request is checked first for a </a:t>
            </a:r>
          </a:p>
          <a:p>
            <a:pPr lvl="1"/>
            <a:r>
              <a:rPr lang="en-US" sz="2000" dirty="0" smtClean="0"/>
              <a:t>cache hit </a:t>
            </a:r>
            <a:r>
              <a:rPr lang="en-US" sz="2000" dirty="0" smtClean="0">
                <a:sym typeface="Symbol"/>
              </a:rPr>
              <a:t> </a:t>
            </a:r>
            <a:r>
              <a:rPr lang="en-US" sz="2000" dirty="0" smtClean="0"/>
              <a:t>respond, then</a:t>
            </a:r>
          </a:p>
          <a:p>
            <a:pPr lvl="1"/>
            <a:r>
              <a:rPr lang="en-US" sz="2000" dirty="0" smtClean="0"/>
              <a:t>store buff </a:t>
            </a:r>
            <a:r>
              <a:rPr lang="en-US" sz="2000" dirty="0" smtClean="0"/>
              <a:t>hit </a:t>
            </a:r>
            <a:r>
              <a:rPr lang="en-US" sz="2000" dirty="0" smtClean="0">
                <a:sym typeface="Symbol"/>
              </a:rPr>
              <a:t> </a:t>
            </a:r>
            <a:r>
              <a:rPr lang="en-US" sz="2000" dirty="0" smtClean="0"/>
              <a:t>respond, then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ld buffer </a:t>
            </a:r>
            <a:r>
              <a:rPr lang="en-US" sz="2000" dirty="0" err="1" smtClean="0"/>
              <a:t>addr</a:t>
            </a:r>
            <a:r>
              <a:rPr lang="en-US" sz="2000" dirty="0" smtClean="0"/>
              <a:t> match </a:t>
            </a:r>
            <a:r>
              <a:rPr lang="en-US" sz="2000" dirty="0" smtClean="0">
                <a:sym typeface="Symbol"/>
              </a:rPr>
              <a:t> </a:t>
            </a:r>
            <a:r>
              <a:rPr lang="en-US" sz="2000" dirty="0" smtClean="0">
                <a:sym typeface="Symbol"/>
              </a:rPr>
              <a:t>put in </a:t>
            </a:r>
            <a:r>
              <a:rPr lang="en-US" sz="2000" dirty="0" smtClean="0"/>
              <a:t>wait buff, otherwise</a:t>
            </a:r>
          </a:p>
          <a:p>
            <a:pPr lvl="1"/>
            <a:r>
              <a:rPr lang="en-US" sz="2000" dirty="0" smtClean="0"/>
              <a:t>put it in the ld buff </a:t>
            </a:r>
          </a:p>
          <a:p>
            <a:r>
              <a:rPr lang="en-US" sz="2400" dirty="0" smtClean="0"/>
              <a:t>A </a:t>
            </a:r>
            <a:r>
              <a:rPr lang="en-US" sz="2400" dirty="0" err="1" smtClean="0"/>
              <a:t>st</a:t>
            </a:r>
            <a:r>
              <a:rPr lang="en-US" sz="2400" dirty="0" smtClean="0"/>
              <a:t> </a:t>
            </a:r>
            <a:r>
              <a:rPr lang="en-US" sz="2400" dirty="0" smtClean="0"/>
              <a:t>request is checked first for a </a:t>
            </a:r>
          </a:p>
          <a:p>
            <a:pPr lvl="1"/>
            <a:r>
              <a:rPr lang="en-US" sz="2000" dirty="0" smtClean="0"/>
              <a:t>cache hit </a:t>
            </a:r>
            <a:r>
              <a:rPr lang="en-US" sz="2000" dirty="0" smtClean="0">
                <a:sym typeface="Symbol"/>
              </a:rPr>
              <a:t> </a:t>
            </a:r>
            <a:r>
              <a:rPr lang="en-US" sz="2000" dirty="0" smtClean="0"/>
              <a:t>respond, then</a:t>
            </a:r>
          </a:p>
          <a:p>
            <a:pPr lvl="1"/>
            <a:r>
              <a:rPr lang="en-US" sz="2000" dirty="0" smtClean="0"/>
              <a:t>ld buffer </a:t>
            </a:r>
            <a:r>
              <a:rPr lang="en-US" sz="2000" dirty="0" err="1" smtClean="0"/>
              <a:t>addr</a:t>
            </a:r>
            <a:r>
              <a:rPr lang="en-US" sz="2000" dirty="0" smtClean="0"/>
              <a:t> match </a:t>
            </a:r>
            <a:r>
              <a:rPr lang="en-US" sz="2000" dirty="0" smtClean="0">
                <a:sym typeface="Symbol"/>
              </a:rPr>
              <a:t> put in </a:t>
            </a:r>
            <a:r>
              <a:rPr lang="en-US" sz="2000" dirty="0" smtClean="0"/>
              <a:t>wait buff, </a:t>
            </a:r>
            <a:r>
              <a:rPr lang="en-US" sz="2000" dirty="0" smtClean="0"/>
              <a:t>otherwise</a:t>
            </a:r>
            <a:endParaRPr lang="en-US" sz="2000" dirty="0" smtClean="0"/>
          </a:p>
          <a:p>
            <a:pPr lvl="1"/>
            <a:r>
              <a:rPr lang="en-US" sz="2000" dirty="0" smtClean="0"/>
              <a:t>put it in the store buff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53294580-05E8-4585-908E-66FCC5062CA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 of NB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696" y="1619992"/>
            <a:ext cx="7772400" cy="4114800"/>
          </a:xfrm>
        </p:spPr>
        <p:txBody>
          <a:bodyPr/>
          <a:lstStyle/>
          <a:p>
            <a:r>
              <a:rPr lang="en-US" sz="2400" dirty="0" smtClean="0"/>
              <a:t>Memory side: Responses for ld misses come back in the </a:t>
            </a:r>
            <a:r>
              <a:rPr lang="en-US" sz="2400" dirty="0" err="1" smtClean="0"/>
              <a:t>mRespQ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retire the ld from the ld buff</a:t>
            </a:r>
          </a:p>
          <a:p>
            <a:pPr lvl="1"/>
            <a:r>
              <a:rPr lang="en-US" sz="2000" dirty="0" smtClean="0"/>
              <a:t>search wait buff for </a:t>
            </a:r>
            <a:r>
              <a:rPr lang="en-US" sz="2000" dirty="0" err="1" smtClean="0"/>
              <a:t>addr</a:t>
            </a:r>
            <a:r>
              <a:rPr lang="en-US" sz="2000" dirty="0" smtClean="0"/>
              <a:t> match, then</a:t>
            </a:r>
          </a:p>
          <a:p>
            <a:pPr lvl="1"/>
            <a:r>
              <a:rPr lang="en-US" sz="2000" dirty="0" smtClean="0"/>
              <a:t>if match is found go into the </a:t>
            </a:r>
            <a:r>
              <a:rPr lang="en-US" sz="2000" dirty="0" err="1" smtClean="0"/>
              <a:t>procWaitBuff</a:t>
            </a:r>
            <a:r>
              <a:rPr lang="en-US" sz="2000" dirty="0" smtClean="0"/>
              <a:t> mode and process all matching waiting misses. Proc requests are blocked off.</a:t>
            </a:r>
          </a:p>
          <a:p>
            <a:r>
              <a:rPr lang="en-US" sz="2400" dirty="0" smtClean="0"/>
              <a:t>Ld buff keeps issuing WB and </a:t>
            </a:r>
            <a:r>
              <a:rPr lang="en-US" sz="2400" dirty="0" err="1" smtClean="0"/>
              <a:t>mem</a:t>
            </a:r>
            <a:r>
              <a:rPr lang="en-US" sz="2400" dirty="0" smtClean="0"/>
              <a:t> requests as long as there are </a:t>
            </a:r>
            <a:r>
              <a:rPr lang="en-US" sz="2400" dirty="0" err="1" smtClean="0"/>
              <a:t>unfullfilled</a:t>
            </a:r>
            <a:r>
              <a:rPr lang="en-US" sz="2400" dirty="0" smtClean="0"/>
              <a:t> ld misses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53294580-05E8-4585-908E-66FCC5062CA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Non-blocking Cache</a:t>
            </a:r>
            <a:br>
              <a:rPr lang="en-US" sz="3600" smtClean="0"/>
            </a:br>
            <a:r>
              <a:rPr lang="en-US" sz="3600" smtClean="0"/>
              <a:t>state declaration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60500"/>
            <a:ext cx="8543925" cy="50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>
                <a:latin typeface="Courier New" pitchFamily="49" charset="0"/>
                <a:cs typeface="Courier New" pitchFamily="49" charset="0"/>
              </a:rPr>
              <a:t> mkNBCache(NBCache);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RegFile#(Index, LineStatus) sArray &lt;- mkRegFileFull;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RegFile#(Index, Tag)      tagArray &lt;- mkRegFileFull;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RegFile#(Index, Data)    dataArray &lt;- mkRegFileFull;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StBuff#(StBuffSz)           stBuff &lt;- mkStBuff;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LdBuff#(LdBuffSz)           ldBuff &lt;- mkLdBuff;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SPipeFIFO#(TaggedMemReq)  waitBuff &lt;- mkSPipeFIFO;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FIFOF#(MemReq)     wbQ &lt;- mkFIFOF;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FIFOF#(MemReq)   mReqQ &lt;- mkFIFOF;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FIFOF#(MemResp) mRespQ &lt;- mkFIFOF;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EHRBypassReg#(TypeHit) hitQ &lt;- mkEHRBypassReg;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Reg#(Bool) procWaitBuff &lt;- mkReg(False);</a:t>
            </a:r>
          </a:p>
        </p:txBody>
      </p:sp>
      <p:sp>
        <p:nvSpPr>
          <p:cNvPr id="3584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B8C2EB5D-E598-42BB-A681-4492B2E921C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Non-blocking Cache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Processor-side request method</a:t>
            </a:r>
          </a:p>
        </p:txBody>
      </p:sp>
      <p:sp>
        <p:nvSpPr>
          <p:cNvPr id="39939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60500"/>
            <a:ext cx="8352539" cy="50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TaggedMemReq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procWaitBuff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Index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truncate(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x.req.addr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&gt;&gt;2);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Tag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truncateLSB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x.req.addr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sArray.sub(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tagMatch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tagArray.sub(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)==tag;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sbMatch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stBuff.search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x.req.addr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lbMatch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ldBuff.search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x.req.addr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lnSt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!==Invalid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tagMatch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hitQ.enq(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TypeHit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tag:x.tag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req:x.req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data:Invalid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 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lbMatch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waitBuff.enq(x);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x.req.op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==St)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stBuff.insert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(x.req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x.req.op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==Ld &amp;&amp;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sbMatch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hitQ.enq(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TypeHit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tag:x.tag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req:x.req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data:sbMatch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ldBuff.insert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==Dirty ?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WrBack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FillReq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94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B8C2EB5D-E598-42BB-A681-4492B2E921C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599" y="304800"/>
            <a:ext cx="8247321" cy="1143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Non-blocking Cache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Processor-side response methods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6" y="1460500"/>
            <a:ext cx="8267478" cy="50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TaggedMemResp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hitQ.first.req.op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==Ld);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hitQ.first.req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Index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truncate(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&gt;&gt;2);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Data d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hitQ.first.data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?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hitQ.first.data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: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dataArray.sub(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TaggedMemResp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tag:hitQ.first.tag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resp:d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respDeq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hitQ.first.req.op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==Ld);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hitQ.deq;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98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B8C2EB5D-E598-42BB-A681-4492B2E921C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67693" y="5486400"/>
            <a:ext cx="3097323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No response for stores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78877" y="6056415"/>
            <a:ext cx="3244799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same as Blocking cache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Non-blocking Cache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store </a:t>
            </a:r>
            <a:r>
              <a:rPr lang="en-US" sz="3600" dirty="0" smtClean="0"/>
              <a:t>hit rule</a:t>
            </a:r>
            <a:endParaRPr lang="en-US" sz="3600" dirty="0" smtClean="0"/>
          </a:p>
        </p:txBody>
      </p:sp>
      <p:sp>
        <p:nvSpPr>
          <p:cNvPr id="4403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60500"/>
            <a:ext cx="6952631" cy="50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storeHit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hitQ.first.req.op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==St);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hitQ.first.req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Index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truncate(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&gt;&gt;2);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dataArray.upd(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x.data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sArray.upd(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Dirty);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hitQ.deq;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03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B8C2EB5D-E598-42BB-A681-4492B2E921C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57006" y="4370119"/>
            <a:ext cx="3244799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same as Blocking cache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Non-blocking Cache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load </a:t>
            </a:r>
            <a:r>
              <a:rPr lang="en-US" sz="3600" dirty="0" smtClean="0"/>
              <a:t>buff rule</a:t>
            </a:r>
            <a:endParaRPr lang="en-US" sz="3600" dirty="0" smtClean="0"/>
          </a:p>
        </p:txBody>
      </p:sp>
      <p:sp>
        <p:nvSpPr>
          <p:cNvPr id="46083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60500"/>
            <a:ext cx="8543925" cy="50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ldBuffUpdate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let u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ldBuff.usearch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u.valid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(u.cst==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FillReq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mReqQ.enq(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op:Ld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addr:u.addr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data:?});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ldBuff.update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FillResp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 begin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Index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truncate(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&gt;&gt;2);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wbQ.enq(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op:St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:{tagArray.sub(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),idx,2'b00},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data:dataArray.sub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)});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mReqQ.enq(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op:Ld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addr:u.addr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data:?});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compBuff.update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FillResp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08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B8C2EB5D-E598-42BB-A681-4492B2E921C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Non-blocking Cache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memory response rule</a:t>
            </a:r>
          </a:p>
        </p:txBody>
      </p:sp>
      <p:sp>
        <p:nvSpPr>
          <p:cNvPr id="48131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60500"/>
            <a:ext cx="8543925" cy="50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mRespAvailable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mRespQ.first.data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mRespQ.first.addr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Index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truncate(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&gt;&gt;2);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Tag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truncateLSB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sArray.upd(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Clean);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tagArray.upd(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tag);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dataArray.upd(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data);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ldBuff.remove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hitQ.enq(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TypeHit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tag:x.tag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req:x.req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data:Valid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(data)});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waitBuff.search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procWaitBuff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True;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mRespQ.deq;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13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B8C2EB5D-E598-42BB-A681-4492B2E921C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Non-blocking Cache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wait buffer rule</a:t>
            </a:r>
          </a:p>
        </p:txBody>
      </p:sp>
      <p:sp>
        <p:nvSpPr>
          <p:cNvPr id="50179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60500"/>
            <a:ext cx="8543925" cy="50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goThroughWaitBuff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procWaitBuff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data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mRespQ.first.data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mRespQ.first.addr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waitBuff.first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waitBuff.deq;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x.req.addr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hitQ.enq(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TypeHit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tag:x.tag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req:x.req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data:Valid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(data)});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waitBuff.enq(x);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waitBuff.search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procWaitBuff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False;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mRespQ.deq;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18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B8C2EB5D-E598-42BB-A681-4492B2E921C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30865" y="368595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Non-blocking Cache</a:t>
            </a:r>
            <a:br>
              <a:rPr lang="en-US" sz="3600" dirty="0" smtClean="0"/>
            </a:br>
            <a:r>
              <a:rPr lang="en-US" sz="3600" dirty="0" smtClean="0"/>
              <a:t>memory-side methods</a:t>
            </a:r>
          </a:p>
        </p:txBody>
      </p:sp>
      <p:sp>
        <p:nvSpPr>
          <p:cNvPr id="37891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0708" y="1588091"/>
            <a:ext cx="7789013" cy="4621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wb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wbQ.deq;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wbQ.first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mReqQ.deq;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mReqQ.first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 Action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mResp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mRespQ.enq(x);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endmodule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89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B8C2EB5D-E598-42BB-A681-4492B2E921C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92633" y="5605153"/>
            <a:ext cx="3244799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same as Blocking cache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Non-blocking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696" y="1655618"/>
            <a:ext cx="7772400" cy="4114800"/>
          </a:xfrm>
        </p:spPr>
        <p:txBody>
          <a:bodyPr/>
          <a:lstStyle/>
          <a:p>
            <a:r>
              <a:rPr lang="en-US" sz="2400" dirty="0" smtClean="0"/>
              <a:t>Enable multiple outstanding cache misses</a:t>
            </a:r>
          </a:p>
          <a:p>
            <a:pPr lvl="1"/>
            <a:r>
              <a:rPr lang="en-US" sz="2000" dirty="0" smtClean="0"/>
              <a:t>It is like pipelining the memory system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Extremely important for hiding memory latency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Dramatically more complicated than blocking caches</a:t>
            </a:r>
          </a:p>
          <a:p>
            <a:pPr lvl="1"/>
            <a:r>
              <a:rPr lang="en-US" sz="2000" dirty="0" smtClean="0"/>
              <a:t>We will use the same processor interface for both blocking and non-blocking caches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53294580-05E8-4585-908E-66FCC5062CA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97630"/>
            <a:ext cx="7772400" cy="12221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53294580-05E8-4585-908E-66FCC5062CA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31752"/>
            <a:ext cx="6952631" cy="3444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stBuffRemove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stBuff.remove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wbQ.enq(x);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 buffer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insert: when a cache miss occurs on a store</a:t>
            </a:r>
          </a:p>
          <a:p>
            <a:r>
              <a:rPr lang="en-US" sz="2400" dirty="0" smtClean="0"/>
              <a:t>search: associatively searched for Ld addresses</a:t>
            </a:r>
          </a:p>
          <a:p>
            <a:r>
              <a:rPr lang="en-US" sz="2400" dirty="0" smtClean="0"/>
              <a:t>remove: when a store moves to the write-back queue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53294580-05E8-4585-908E-66FCC5062CA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75097" y="4423144"/>
            <a:ext cx="35019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remove &lt; search &lt; insert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7972425" cy="1143000"/>
          </a:xfrm>
        </p:spPr>
        <p:txBody>
          <a:bodyPr/>
          <a:lstStyle/>
          <a:p>
            <a:pPr eaLnBrk="1" hangingPunct="1"/>
            <a:r>
              <a:rPr lang="en-US" smtClean="0"/>
              <a:t>Store Buffer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60500"/>
            <a:ext cx="8543925" cy="50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mkStBuff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StBuff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size));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Vector#(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size,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EHR2#(Maybe#(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))) buff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 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replicateM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(mkEHR2(Invalid));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#(Bit#(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size),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1)))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EHR2#(Bit#(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size),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1)))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mkEHR2(0);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EHR2#(Bit#(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size),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1)))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mkEHR2(0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(size));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Bit#(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#(size),1))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sz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fromInteger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remove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(cnt.r0!=0);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buff[ridx.r0].w0(Invalid);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ridx.w0(ridx.r0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==sz-1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? 0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ridx.r0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+ 1);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cnt.w0(cnt.r0 - 1);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(buff[ridx.r0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].r0);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B8C2EB5D-E598-42BB-A681-4492B2E921C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Store Buffer </a:t>
            </a:r>
            <a:r>
              <a:rPr lang="en-US" sz="2400" i="1" smtClean="0"/>
              <a:t>cont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60500"/>
            <a:ext cx="8543925" cy="50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Maybe#(Data) search(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Maybe#(Data) m = Invalid;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ridx.r1;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=i+1)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(buff[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].r1) &amp;&amp;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(buff[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].r1).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==a)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m = Valid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(buff[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].r1).data);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 Action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insert(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(cnt.r1!==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sz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buff[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].w1(Valid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(x));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iidx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==sz-1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? 0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iidx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+ 1;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cnt.w1(cnt.r1 + 1);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endmodule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B8C2EB5D-E598-42BB-A681-4492B2E921C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buffer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insert: when a cache miss occurs on a store</a:t>
            </a:r>
          </a:p>
          <a:p>
            <a:r>
              <a:rPr lang="en-US" sz="2400" dirty="0" smtClean="0"/>
              <a:t>search: associatively searched for Ld addresses</a:t>
            </a:r>
          </a:p>
          <a:p>
            <a:r>
              <a:rPr lang="en-US" sz="2400" dirty="0" smtClean="0"/>
              <a:t>remove: when a store moves to the write-back queue</a:t>
            </a:r>
          </a:p>
          <a:p>
            <a:r>
              <a:rPr lang="en-US" sz="2400" dirty="0" smtClean="0"/>
              <a:t>update</a:t>
            </a:r>
            <a:r>
              <a:rPr lang="en-US" sz="2400" dirty="0" smtClean="0"/>
              <a:t>: updates the ld status </a:t>
            </a:r>
            <a:r>
              <a:rPr lang="en-US" sz="2400" dirty="0" smtClean="0"/>
              <a:t>when a memory request is satisfied by the memory</a:t>
            </a:r>
            <a:endParaRPr lang="en-US" sz="2400" dirty="0" smtClean="0"/>
          </a:p>
          <a:p>
            <a:r>
              <a:rPr lang="en-US" sz="2400" dirty="0" err="1" smtClean="0"/>
              <a:t>usearch</a:t>
            </a:r>
            <a:r>
              <a:rPr lang="en-US" sz="2400" dirty="0" smtClean="0"/>
              <a:t>: this search is needed to see if a Ld is </a:t>
            </a:r>
            <a:r>
              <a:rPr lang="en-US" sz="2400" dirty="0" err="1" smtClean="0"/>
              <a:t>is</a:t>
            </a:r>
            <a:r>
              <a:rPr lang="en-US" sz="2400" dirty="0" smtClean="0"/>
              <a:t> in </a:t>
            </a:r>
            <a:r>
              <a:rPr lang="en-US" sz="2400" dirty="0" err="1" smtClean="0"/>
              <a:t>Wb</a:t>
            </a:r>
            <a:r>
              <a:rPr lang="en-US" sz="2400" dirty="0" smtClean="0"/>
              <a:t> state or Fill state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53294580-05E8-4585-908E-66FCC5062CA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Load Buffer</a:t>
            </a:r>
          </a:p>
        </p:txBody>
      </p:sp>
      <p:sp>
        <p:nvSpPr>
          <p:cNvPr id="29699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60500"/>
            <a:ext cx="8543925" cy="50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mkLdBuff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LdBuff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size));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Vector#(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size,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EHR3#(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LdStatus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ldstA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 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replicateM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(mkEHR3(Invalid));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Vector#(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size,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EHR3#(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TaggedMemReq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 buff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 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replicateM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(mkEHR3U);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EHR3#(Bit#(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size),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1)))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mkEHR3(0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(size));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Bit#(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#(size),1))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sz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fromInteger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TaggedMemReq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remove(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          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(cnt.r0!=0);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Bit#(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size))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=i+1)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(buff[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].r0.req.addr==a)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fromInteger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ldstA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].w0(Invalid);    cnt.w0(cnt.r0 - 1);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buff[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].r0;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70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B8C2EB5D-E598-42BB-A681-4492B2E921C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Load Buffer </a:t>
            </a:r>
            <a:r>
              <a:rPr lang="en-US" sz="2400" i="1" smtClean="0"/>
              <a:t>cont</a:t>
            </a:r>
          </a:p>
        </p:txBody>
      </p:sp>
      <p:sp>
        <p:nvSpPr>
          <p:cNvPr id="3174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60500"/>
            <a:ext cx="8543925" cy="50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method Action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update(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LdStatus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=i+1)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ldstA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].r2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!==Invalid &amp;&amp;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buff[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].r2.req.addr==a)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ldstA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w2(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TypeUpdate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usearch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TypeUpdate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u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TypeUpdate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valid:False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:?,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:?};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=i+1)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ldstA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].r2==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WrBack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||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ldstA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].r2==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FillReq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u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TypeUpdate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valid:True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ldstA:ldstA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].r2,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addr:buff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].r2.req.addr};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u;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74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B8C2EB5D-E598-42BB-A681-4492B2E921C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Load Buffer </a:t>
            </a:r>
            <a:r>
              <a:rPr lang="en-US" sz="2400" i="1" smtClean="0"/>
              <a:t>cont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60500"/>
            <a:ext cx="8330169" cy="50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search(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 = False;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=i+1)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ldstA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].r1!=Invalid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&amp;&amp;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buff[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].r1.req.addr==a)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s = True;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insert(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TaggedMemReq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LdStatus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(cnt.r1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sz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Bit#(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size))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=i+1)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ldstA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].r1==Invalid)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fromInteger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buff[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w1(x);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ldstA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w1(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cnt.w1(cnt.r1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+ 1);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endmodule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79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4"/>
            <a:ext cx="8256588" cy="5191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B8C2EB5D-E598-42BB-A681-4492B2E921C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Non-blocking cache</a:t>
            </a:r>
          </a:p>
        </p:txBody>
      </p:sp>
      <p:sp>
        <p:nvSpPr>
          <p:cNvPr id="8194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914400" y="4257675"/>
            <a:ext cx="7772400" cy="1619250"/>
          </a:xfrm>
        </p:spPr>
        <p:txBody>
          <a:bodyPr/>
          <a:lstStyle/>
          <a:p>
            <a:r>
              <a:rPr lang="en-US" sz="2400" smtClean="0"/>
              <a:t>Completion buffer controls the entries of requests and ensures that departures take place in order even if loads complete out-of-order 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8195" name="TextBox 39"/>
          <p:cNvSpPr txBox="1">
            <a:spLocks noChangeArrowheads="1"/>
          </p:cNvSpPr>
          <p:nvPr/>
        </p:nvSpPr>
        <p:spPr bwMode="auto">
          <a:xfrm>
            <a:off x="573088" y="2565400"/>
            <a:ext cx="1419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Processor</a:t>
            </a:r>
          </a:p>
        </p:txBody>
      </p:sp>
      <p:sp>
        <p:nvSpPr>
          <p:cNvPr id="8196" name="TextBox 40"/>
          <p:cNvSpPr txBox="1">
            <a:spLocks noChangeArrowheads="1"/>
          </p:cNvSpPr>
          <p:nvPr/>
        </p:nvSpPr>
        <p:spPr bwMode="auto">
          <a:xfrm>
            <a:off x="7929563" y="2606675"/>
            <a:ext cx="950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DRAM</a:t>
            </a:r>
          </a:p>
        </p:txBody>
      </p:sp>
      <p:grpSp>
        <p:nvGrpSpPr>
          <p:cNvPr id="8197" name="Group 43"/>
          <p:cNvGrpSpPr>
            <a:grpSpLocks/>
          </p:cNvGrpSpPr>
          <p:nvPr/>
        </p:nvGrpSpPr>
        <p:grpSpPr bwMode="auto">
          <a:xfrm>
            <a:off x="1920875" y="1814513"/>
            <a:ext cx="5908675" cy="2198687"/>
            <a:chOff x="1920875" y="1814513"/>
            <a:chExt cx="5908675" cy="2198687"/>
          </a:xfrm>
        </p:grpSpPr>
        <p:sp>
          <p:nvSpPr>
            <p:cNvPr id="8201" name="Rectangle 7"/>
            <p:cNvSpPr>
              <a:spLocks noChangeArrowheads="1"/>
            </p:cNvSpPr>
            <p:nvPr/>
          </p:nvSpPr>
          <p:spPr bwMode="auto">
            <a:xfrm>
              <a:off x="3152775" y="1814513"/>
              <a:ext cx="3514725" cy="2198687"/>
            </a:xfrm>
            <a:prstGeom prst="rect">
              <a:avLst/>
            </a:prstGeom>
            <a:solidFill>
              <a:srgbClr val="92D05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8202" name="Rectangle 8"/>
            <p:cNvSpPr>
              <a:spLocks noChangeArrowheads="1"/>
            </p:cNvSpPr>
            <p:nvPr/>
          </p:nvSpPr>
          <p:spPr bwMode="auto">
            <a:xfrm>
              <a:off x="3152775" y="2101850"/>
              <a:ext cx="246063" cy="393700"/>
            </a:xfrm>
            <a:prstGeom prst="rect">
              <a:avLst/>
            </a:prstGeom>
            <a:solidFill>
              <a:srgbClr val="F6FD71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8203" name="Rectangle 9"/>
            <p:cNvSpPr>
              <a:spLocks noChangeArrowheads="1"/>
            </p:cNvSpPr>
            <p:nvPr/>
          </p:nvSpPr>
          <p:spPr bwMode="auto">
            <a:xfrm>
              <a:off x="3159125" y="3059113"/>
              <a:ext cx="246063" cy="341312"/>
            </a:xfrm>
            <a:prstGeom prst="rect">
              <a:avLst/>
            </a:prstGeom>
            <a:solidFill>
              <a:srgbClr val="F6FD71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8204" name="Straight Arrow Connector 17"/>
            <p:cNvCxnSpPr>
              <a:cxnSpLocks noChangeShapeType="1"/>
            </p:cNvCxnSpPr>
            <p:nvPr/>
          </p:nvCxnSpPr>
          <p:spPr bwMode="auto">
            <a:xfrm>
              <a:off x="2087563" y="2265363"/>
              <a:ext cx="1063625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8205" name="TextBox 22"/>
            <p:cNvSpPr txBox="1">
              <a:spLocks noChangeArrowheads="1"/>
            </p:cNvSpPr>
            <p:nvPr/>
          </p:nvSpPr>
          <p:spPr bwMode="auto">
            <a:xfrm>
              <a:off x="5151438" y="2759075"/>
              <a:ext cx="1068387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2400"/>
                <a:t>cache</a:t>
              </a:r>
            </a:p>
          </p:txBody>
        </p:sp>
        <p:sp>
          <p:nvSpPr>
            <p:cNvPr id="8206" name="TextBox 23"/>
            <p:cNvSpPr txBox="1">
              <a:spLocks noChangeArrowheads="1"/>
            </p:cNvSpPr>
            <p:nvPr/>
          </p:nvSpPr>
          <p:spPr bwMode="auto">
            <a:xfrm>
              <a:off x="2238375" y="1911350"/>
              <a:ext cx="606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req</a:t>
              </a:r>
            </a:p>
          </p:txBody>
        </p:sp>
        <p:cxnSp>
          <p:nvCxnSpPr>
            <p:cNvPr id="8207" name="Straight Arrow Connector 25"/>
            <p:cNvCxnSpPr>
              <a:cxnSpLocks noChangeShapeType="1"/>
            </p:cNvCxnSpPr>
            <p:nvPr/>
          </p:nvCxnSpPr>
          <p:spPr bwMode="auto">
            <a:xfrm flipH="1">
              <a:off x="2084388" y="3251200"/>
              <a:ext cx="1063625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8208" name="TextBox 27"/>
            <p:cNvSpPr txBox="1">
              <a:spLocks noChangeArrowheads="1"/>
            </p:cNvSpPr>
            <p:nvPr/>
          </p:nvSpPr>
          <p:spPr bwMode="auto">
            <a:xfrm>
              <a:off x="2254250" y="2895600"/>
              <a:ext cx="7397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resp</a:t>
              </a:r>
            </a:p>
          </p:txBody>
        </p:sp>
        <p:sp>
          <p:nvSpPr>
            <p:cNvPr id="8209" name="Rectangle 29"/>
            <p:cNvSpPr>
              <a:spLocks noChangeArrowheads="1"/>
            </p:cNvSpPr>
            <p:nvPr/>
          </p:nvSpPr>
          <p:spPr bwMode="auto">
            <a:xfrm>
              <a:off x="6407150" y="2103438"/>
              <a:ext cx="246063" cy="668337"/>
            </a:xfrm>
            <a:prstGeom prst="rect">
              <a:avLst/>
            </a:prstGeom>
            <a:solidFill>
              <a:srgbClr val="F6FD71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8210" name="Rectangle 30"/>
            <p:cNvSpPr>
              <a:spLocks noChangeArrowheads="1"/>
            </p:cNvSpPr>
            <p:nvPr/>
          </p:nvSpPr>
          <p:spPr bwMode="auto">
            <a:xfrm>
              <a:off x="6403975" y="3062288"/>
              <a:ext cx="246063" cy="690562"/>
            </a:xfrm>
            <a:prstGeom prst="rect">
              <a:avLst/>
            </a:prstGeom>
            <a:solidFill>
              <a:srgbClr val="F6FD71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8211" name="Straight Arrow Connector 31"/>
            <p:cNvCxnSpPr>
              <a:cxnSpLocks noChangeShapeType="1"/>
            </p:cNvCxnSpPr>
            <p:nvPr/>
          </p:nvCxnSpPr>
          <p:spPr bwMode="auto">
            <a:xfrm>
              <a:off x="6656388" y="2527300"/>
              <a:ext cx="1065212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8212" name="TextBox 33"/>
            <p:cNvSpPr txBox="1">
              <a:spLocks noChangeArrowheads="1"/>
            </p:cNvSpPr>
            <p:nvPr/>
          </p:nvSpPr>
          <p:spPr bwMode="auto">
            <a:xfrm>
              <a:off x="6780213" y="2171700"/>
              <a:ext cx="919162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mReq</a:t>
              </a:r>
            </a:p>
          </p:txBody>
        </p:sp>
        <p:cxnSp>
          <p:nvCxnSpPr>
            <p:cNvPr id="8213" name="Straight Arrow Connector 35"/>
            <p:cNvCxnSpPr>
              <a:cxnSpLocks noChangeShapeType="1"/>
            </p:cNvCxnSpPr>
            <p:nvPr/>
          </p:nvCxnSpPr>
          <p:spPr bwMode="auto">
            <a:xfrm flipH="1">
              <a:off x="6653213" y="3463925"/>
              <a:ext cx="1065212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8214" name="TextBox 37"/>
            <p:cNvSpPr txBox="1">
              <a:spLocks noChangeArrowheads="1"/>
            </p:cNvSpPr>
            <p:nvPr/>
          </p:nvSpPr>
          <p:spPr bwMode="auto">
            <a:xfrm>
              <a:off x="6777038" y="3108325"/>
              <a:ext cx="1052512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mResp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87975" y="2419350"/>
              <a:ext cx="1027113" cy="3413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800" dirty="0" err="1">
                  <a:solidFill>
                    <a:schemeClr val="accent3"/>
                  </a:solidFill>
                  <a:latin typeface="Verdana" pitchFamily="-96" charset="0"/>
                </a:rPr>
                <a:t>mReqQ</a:t>
              </a:r>
              <a:endParaRPr lang="en-US" sz="1800" dirty="0">
                <a:solidFill>
                  <a:schemeClr val="accent3"/>
                </a:solidFill>
                <a:latin typeface="Verdana" pitchFamily="-96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57800" y="3376613"/>
              <a:ext cx="1147763" cy="3413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800" dirty="0" err="1">
                  <a:solidFill>
                    <a:schemeClr val="accent3"/>
                  </a:solidFill>
                  <a:latin typeface="Verdana" pitchFamily="-96" charset="0"/>
                </a:rPr>
                <a:t>mRespQ</a:t>
              </a:r>
              <a:endParaRPr lang="en-US" sz="1800" dirty="0">
                <a:solidFill>
                  <a:schemeClr val="accent3"/>
                </a:solidFill>
                <a:latin typeface="Verdana" pitchFamily="-96" charset="0"/>
              </a:endParaRPr>
            </a:p>
          </p:txBody>
        </p:sp>
        <p:sp>
          <p:nvSpPr>
            <p:cNvPr id="8217" name="Rectangle 9"/>
            <p:cNvSpPr>
              <a:spLocks noChangeArrowheads="1"/>
            </p:cNvSpPr>
            <p:nvPr/>
          </p:nvSpPr>
          <p:spPr bwMode="auto">
            <a:xfrm>
              <a:off x="3149600" y="3554413"/>
              <a:ext cx="246063" cy="341312"/>
            </a:xfrm>
            <a:prstGeom prst="rect">
              <a:avLst/>
            </a:prstGeom>
            <a:solidFill>
              <a:srgbClr val="F6FD71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8218" name="TextBox 27"/>
            <p:cNvSpPr txBox="1">
              <a:spLocks noChangeArrowheads="1"/>
            </p:cNvSpPr>
            <p:nvPr/>
          </p:nvSpPr>
          <p:spPr bwMode="auto">
            <a:xfrm>
              <a:off x="1920875" y="3400425"/>
              <a:ext cx="124936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respDeq</a:t>
              </a:r>
            </a:p>
          </p:txBody>
        </p:sp>
        <p:cxnSp>
          <p:nvCxnSpPr>
            <p:cNvPr id="8219" name="Straight Arrow Connector 17"/>
            <p:cNvCxnSpPr>
              <a:cxnSpLocks noChangeShapeType="1"/>
            </p:cNvCxnSpPr>
            <p:nvPr/>
          </p:nvCxnSpPr>
          <p:spPr bwMode="auto">
            <a:xfrm>
              <a:off x="2087563" y="3770313"/>
              <a:ext cx="1063625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8220" name="Text Box 17"/>
            <p:cNvSpPr txBox="1">
              <a:spLocks noChangeArrowheads="1"/>
            </p:cNvSpPr>
            <p:nvPr/>
          </p:nvSpPr>
          <p:spPr bwMode="auto">
            <a:xfrm>
              <a:off x="3760788" y="2520950"/>
              <a:ext cx="890587" cy="923925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en-US" sz="1800">
                <a:solidFill>
                  <a:schemeClr val="tx2"/>
                </a:solidFill>
              </a:endParaRPr>
            </a:p>
            <a:p>
              <a:pPr algn="ctr" eaLnBrk="0" hangingPunct="0"/>
              <a:r>
                <a:rPr lang="en-US" sz="1800">
                  <a:solidFill>
                    <a:schemeClr val="tx2"/>
                  </a:solidFill>
                </a:rPr>
                <a:t>cbuf</a:t>
              </a:r>
            </a:p>
            <a:p>
              <a:pPr algn="ctr" eaLnBrk="0" hangingPunct="0"/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8221" name="Freeform 30"/>
            <p:cNvSpPr>
              <a:spLocks noChangeArrowheads="1"/>
            </p:cNvSpPr>
            <p:nvPr/>
          </p:nvSpPr>
          <p:spPr bwMode="auto">
            <a:xfrm>
              <a:off x="3409951" y="2438399"/>
              <a:ext cx="590550" cy="85726"/>
            </a:xfrm>
            <a:custGeom>
              <a:avLst/>
              <a:gdLst>
                <a:gd name="T0" fmla="*/ 590550 w 885825"/>
                <a:gd name="T1" fmla="*/ 85726 h 323850"/>
                <a:gd name="T2" fmla="*/ 590550 w 885825"/>
                <a:gd name="T3" fmla="*/ 0 h 323850"/>
                <a:gd name="T4" fmla="*/ 0 w 885825"/>
                <a:gd name="T5" fmla="*/ 0 h 323850"/>
                <a:gd name="T6" fmla="*/ 0 60000 65536"/>
                <a:gd name="T7" fmla="*/ 0 60000 65536"/>
                <a:gd name="T8" fmla="*/ 0 60000 65536"/>
                <a:gd name="T9" fmla="*/ 0 w 885825"/>
                <a:gd name="T10" fmla="*/ 0 h 323850"/>
                <a:gd name="T11" fmla="*/ 885825 w 885825"/>
                <a:gd name="T12" fmla="*/ 323850 h 3238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85825" h="323850">
                  <a:moveTo>
                    <a:pt x="885825" y="323850"/>
                  </a:moveTo>
                  <a:lnTo>
                    <a:pt x="885825" y="0"/>
                  </a:lnTo>
                  <a:lnTo>
                    <a:pt x="0" y="0"/>
                  </a:lnTo>
                </a:path>
              </a:pathLst>
            </a:custGeom>
            <a:noFill/>
            <a:ln w="19050" algn="ctr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8222" name="Straight Arrow Connector 32"/>
            <p:cNvCxnSpPr>
              <a:cxnSpLocks noChangeShapeType="1"/>
              <a:endCxn id="8203" idx="3"/>
            </p:cNvCxnSpPr>
            <p:nvPr/>
          </p:nvCxnSpPr>
          <p:spPr bwMode="auto">
            <a:xfrm flipH="1">
              <a:off x="3405188" y="3228975"/>
              <a:ext cx="357187" cy="794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8223" name="Freeform 33"/>
            <p:cNvSpPr>
              <a:spLocks noChangeArrowheads="1"/>
            </p:cNvSpPr>
            <p:nvPr/>
          </p:nvSpPr>
          <p:spPr bwMode="auto">
            <a:xfrm>
              <a:off x="3409950" y="3457575"/>
              <a:ext cx="533400" cy="314325"/>
            </a:xfrm>
            <a:custGeom>
              <a:avLst/>
              <a:gdLst>
                <a:gd name="T0" fmla="*/ 0 w 533400"/>
                <a:gd name="T1" fmla="*/ 314325 h 314325"/>
                <a:gd name="T2" fmla="*/ 533400 w 533400"/>
                <a:gd name="T3" fmla="*/ 314325 h 314325"/>
                <a:gd name="T4" fmla="*/ 533400 w 533400"/>
                <a:gd name="T5" fmla="*/ 0 h 314325"/>
                <a:gd name="T6" fmla="*/ 0 60000 65536"/>
                <a:gd name="T7" fmla="*/ 0 60000 65536"/>
                <a:gd name="T8" fmla="*/ 0 60000 65536"/>
                <a:gd name="T9" fmla="*/ 0 w 533400"/>
                <a:gd name="T10" fmla="*/ 0 h 314325"/>
                <a:gd name="T11" fmla="*/ 533400 w 533400"/>
                <a:gd name="T12" fmla="*/ 314325 h 3143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3400" h="314325">
                  <a:moveTo>
                    <a:pt x="0" y="314325"/>
                  </a:moveTo>
                  <a:lnTo>
                    <a:pt x="533400" y="314325"/>
                  </a:lnTo>
                  <a:lnTo>
                    <a:pt x="533400" y="0"/>
                  </a:lnTo>
                </a:path>
              </a:pathLst>
            </a:custGeom>
            <a:noFill/>
            <a:ln w="19050" algn="ctr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35" name="Cloud 34"/>
            <p:cNvSpPr/>
            <p:nvPr/>
          </p:nvSpPr>
          <p:spPr bwMode="auto">
            <a:xfrm>
              <a:off x="4429125" y="1866900"/>
              <a:ext cx="1181100" cy="695325"/>
            </a:xfrm>
            <a:prstGeom prst="cloud">
              <a:avLst/>
            </a:prstGeom>
            <a:solidFill>
              <a:schemeClr val="bg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defRPr/>
              </a:pPr>
              <a:r>
                <a:rPr lang="en-US" sz="1800" dirty="0" err="1"/>
                <a:t>req</a:t>
              </a:r>
              <a:r>
                <a:rPr lang="en-US" sz="1800" dirty="0"/>
                <a:t> proc</a:t>
              </a:r>
            </a:p>
          </p:txBody>
        </p:sp>
        <p:sp>
          <p:nvSpPr>
            <p:cNvPr id="8225" name="Freeform 35"/>
            <p:cNvSpPr>
              <a:spLocks noChangeArrowheads="1"/>
            </p:cNvSpPr>
            <p:nvPr/>
          </p:nvSpPr>
          <p:spPr bwMode="auto">
            <a:xfrm>
              <a:off x="4648200" y="2581275"/>
              <a:ext cx="314325" cy="323850"/>
            </a:xfrm>
            <a:custGeom>
              <a:avLst/>
              <a:gdLst>
                <a:gd name="T0" fmla="*/ 314325 w 314325"/>
                <a:gd name="T1" fmla="*/ 0 h 323850"/>
                <a:gd name="T2" fmla="*/ 314325 w 314325"/>
                <a:gd name="T3" fmla="*/ 323850 h 323850"/>
                <a:gd name="T4" fmla="*/ 0 w 314325"/>
                <a:gd name="T5" fmla="*/ 323850 h 323850"/>
                <a:gd name="T6" fmla="*/ 0 60000 65536"/>
                <a:gd name="T7" fmla="*/ 0 60000 65536"/>
                <a:gd name="T8" fmla="*/ 0 60000 65536"/>
                <a:gd name="T9" fmla="*/ 0 w 314325"/>
                <a:gd name="T10" fmla="*/ 0 h 323850"/>
                <a:gd name="T11" fmla="*/ 314325 w 314325"/>
                <a:gd name="T12" fmla="*/ 323850 h 3238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4325" h="323850">
                  <a:moveTo>
                    <a:pt x="314325" y="0"/>
                  </a:moveTo>
                  <a:lnTo>
                    <a:pt x="314325" y="323850"/>
                  </a:lnTo>
                  <a:lnTo>
                    <a:pt x="0" y="323850"/>
                  </a:lnTo>
                </a:path>
              </a:pathLst>
            </a:custGeom>
            <a:noFill/>
            <a:ln w="19050" algn="ctr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8226" name="Freeform 36"/>
            <p:cNvSpPr>
              <a:spLocks noChangeArrowheads="1"/>
            </p:cNvSpPr>
            <p:nvPr/>
          </p:nvSpPr>
          <p:spPr bwMode="auto">
            <a:xfrm>
              <a:off x="5181600" y="2514601"/>
              <a:ext cx="76200" cy="1028700"/>
            </a:xfrm>
            <a:custGeom>
              <a:avLst/>
              <a:gdLst>
                <a:gd name="T0" fmla="*/ 76200 w 76200"/>
                <a:gd name="T1" fmla="*/ 1028700 h 923925"/>
                <a:gd name="T2" fmla="*/ 0 w 76200"/>
                <a:gd name="T3" fmla="*/ 1028700 h 923925"/>
                <a:gd name="T4" fmla="*/ 0 w 76200"/>
                <a:gd name="T5" fmla="*/ 0 h 923925"/>
                <a:gd name="T6" fmla="*/ 0 60000 65536"/>
                <a:gd name="T7" fmla="*/ 0 60000 65536"/>
                <a:gd name="T8" fmla="*/ 0 60000 65536"/>
                <a:gd name="T9" fmla="*/ 0 w 76200"/>
                <a:gd name="T10" fmla="*/ 0 h 923925"/>
                <a:gd name="T11" fmla="*/ 76200 w 76200"/>
                <a:gd name="T12" fmla="*/ 923925 h 9239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200" h="923925">
                  <a:moveTo>
                    <a:pt x="76200" y="923925"/>
                  </a:moveTo>
                  <a:lnTo>
                    <a:pt x="0" y="923925"/>
                  </a:lnTo>
                  <a:lnTo>
                    <a:pt x="0" y="0"/>
                  </a:lnTo>
                </a:path>
              </a:pathLst>
            </a:custGeom>
            <a:noFill/>
            <a:ln w="19050" algn="ctr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8227" name="Freeform 37"/>
            <p:cNvSpPr>
              <a:spLocks noChangeArrowheads="1"/>
            </p:cNvSpPr>
            <p:nvPr/>
          </p:nvSpPr>
          <p:spPr bwMode="auto">
            <a:xfrm>
              <a:off x="5267325" y="2466974"/>
              <a:ext cx="142875" cy="219075"/>
            </a:xfrm>
            <a:custGeom>
              <a:avLst/>
              <a:gdLst>
                <a:gd name="T0" fmla="*/ 0 w 104775"/>
                <a:gd name="T1" fmla="*/ 0 h 114300"/>
                <a:gd name="T2" fmla="*/ 0 w 104775"/>
                <a:gd name="T3" fmla="*/ 219075 h 114300"/>
                <a:gd name="T4" fmla="*/ 142875 w 104775"/>
                <a:gd name="T5" fmla="*/ 219075 h 114300"/>
                <a:gd name="T6" fmla="*/ 0 60000 65536"/>
                <a:gd name="T7" fmla="*/ 0 60000 65536"/>
                <a:gd name="T8" fmla="*/ 0 60000 65536"/>
                <a:gd name="T9" fmla="*/ 0 w 104775"/>
                <a:gd name="T10" fmla="*/ 0 h 114300"/>
                <a:gd name="T11" fmla="*/ 104775 w 104775"/>
                <a:gd name="T12" fmla="*/ 114300 h 114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775" h="114300">
                  <a:moveTo>
                    <a:pt x="0" y="0"/>
                  </a:moveTo>
                  <a:lnTo>
                    <a:pt x="0" y="114300"/>
                  </a:lnTo>
                  <a:lnTo>
                    <a:pt x="104775" y="114300"/>
                  </a:lnTo>
                </a:path>
              </a:pathLst>
            </a:custGeom>
            <a:noFill/>
            <a:ln w="19050" algn="ctr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8228" name="Straight Arrow Connector 41"/>
            <p:cNvCxnSpPr>
              <a:cxnSpLocks noChangeShapeType="1"/>
              <a:stCxn id="8202" idx="3"/>
            </p:cNvCxnSpPr>
            <p:nvPr/>
          </p:nvCxnSpPr>
          <p:spPr bwMode="auto">
            <a:xfrm>
              <a:off x="3398838" y="2298700"/>
              <a:ext cx="1106487" cy="6350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8198" name="Date Placeholder 4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53294580-05E8-4585-908E-66FCC5062CA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Non-blocking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22" y="4265529"/>
            <a:ext cx="7772400" cy="2556846"/>
          </a:xfrm>
        </p:spPr>
        <p:txBody>
          <a:bodyPr/>
          <a:lstStyle/>
          <a:p>
            <a:r>
              <a:rPr lang="en-US" sz="2400" dirty="0" smtClean="0"/>
              <a:t>Split the non-blocking cache in two parts</a:t>
            </a:r>
          </a:p>
          <a:p>
            <a:pPr lvl="1"/>
            <a:r>
              <a:rPr lang="en-US" sz="2000" dirty="0" smtClean="0"/>
              <a:t>The front end attaches tags to requests and ensures FIFO delivery of responses to the processor</a:t>
            </a:r>
          </a:p>
          <a:p>
            <a:pPr lvl="1"/>
            <a:r>
              <a:rPr lang="en-US" sz="2000" dirty="0" smtClean="0"/>
              <a:t>The backend is a non-locking cache which can return responses out-of-order</a:t>
            </a:r>
          </a:p>
          <a:p>
            <a:pPr lvl="1"/>
            <a:r>
              <a:rPr lang="en-US" sz="2000" dirty="0" smtClean="0"/>
              <a:t>One may merge the front end with the processor and directly expose the backend interface </a:t>
            </a:r>
          </a:p>
          <a:p>
            <a:pPr>
              <a:buNone/>
            </a:pPr>
            <a:endParaRPr lang="en-US" sz="2400" dirty="0"/>
          </a:p>
        </p:txBody>
      </p:sp>
      <p:grpSp>
        <p:nvGrpSpPr>
          <p:cNvPr id="4" name="Group 62"/>
          <p:cNvGrpSpPr/>
          <p:nvPr/>
        </p:nvGrpSpPr>
        <p:grpSpPr>
          <a:xfrm>
            <a:off x="3743257" y="1502195"/>
            <a:ext cx="5244475" cy="2186768"/>
            <a:chOff x="3743257" y="1656570"/>
            <a:chExt cx="5244475" cy="2186768"/>
          </a:xfrm>
        </p:grpSpPr>
        <p:sp>
          <p:nvSpPr>
            <p:cNvPr id="61" name="TextBox 60"/>
            <p:cNvSpPr txBox="1">
              <a:spLocks noChangeArrowheads="1"/>
            </p:cNvSpPr>
            <p:nvPr/>
          </p:nvSpPr>
          <p:spPr bwMode="auto">
            <a:xfrm>
              <a:off x="3743257" y="3473450"/>
              <a:ext cx="124936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 err="1"/>
                <a:t>respDeq</a:t>
              </a:r>
              <a:endParaRPr lang="en-US" dirty="0"/>
            </a:p>
          </p:txBody>
        </p:sp>
        <p:sp>
          <p:nvSpPr>
            <p:cNvPr id="40" name="Rectangle 7"/>
            <p:cNvSpPr>
              <a:spLocks noChangeArrowheads="1"/>
            </p:cNvSpPr>
            <p:nvPr/>
          </p:nvSpPr>
          <p:spPr bwMode="auto">
            <a:xfrm>
              <a:off x="5018289" y="1716655"/>
              <a:ext cx="2788617" cy="2113473"/>
            </a:xfrm>
            <a:prstGeom prst="rect">
              <a:avLst/>
            </a:prstGeom>
            <a:solidFill>
              <a:srgbClr val="92D05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41" name="Rectangle 8"/>
            <p:cNvSpPr>
              <a:spLocks noChangeArrowheads="1"/>
            </p:cNvSpPr>
            <p:nvPr/>
          </p:nvSpPr>
          <p:spPr bwMode="auto">
            <a:xfrm>
              <a:off x="5018289" y="1847070"/>
              <a:ext cx="246063" cy="393700"/>
            </a:xfrm>
            <a:prstGeom prst="rect">
              <a:avLst/>
            </a:prstGeom>
            <a:solidFill>
              <a:srgbClr val="F6FD71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43" name="Rectangle 9"/>
            <p:cNvSpPr>
              <a:spLocks noChangeArrowheads="1"/>
            </p:cNvSpPr>
            <p:nvPr/>
          </p:nvSpPr>
          <p:spPr bwMode="auto">
            <a:xfrm>
              <a:off x="5024639" y="2804333"/>
              <a:ext cx="246063" cy="341312"/>
            </a:xfrm>
            <a:prstGeom prst="rect">
              <a:avLst/>
            </a:prstGeom>
            <a:solidFill>
              <a:srgbClr val="F6FD71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44" name="Straight Arrow Connector 17"/>
            <p:cNvCxnSpPr>
              <a:cxnSpLocks noChangeShapeType="1"/>
            </p:cNvCxnSpPr>
            <p:nvPr/>
          </p:nvCxnSpPr>
          <p:spPr bwMode="auto">
            <a:xfrm>
              <a:off x="3953077" y="2010583"/>
              <a:ext cx="1063625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48" name="TextBox 22"/>
            <p:cNvSpPr txBox="1">
              <a:spLocks noChangeArrowheads="1"/>
            </p:cNvSpPr>
            <p:nvPr/>
          </p:nvSpPr>
          <p:spPr bwMode="auto">
            <a:xfrm>
              <a:off x="6309620" y="2504295"/>
              <a:ext cx="1068387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2400" dirty="0"/>
                <a:t>cache</a:t>
              </a:r>
            </a:p>
          </p:txBody>
        </p:sp>
        <p:sp>
          <p:nvSpPr>
            <p:cNvPr id="49" name="TextBox 23"/>
            <p:cNvSpPr txBox="1">
              <a:spLocks noChangeArrowheads="1"/>
            </p:cNvSpPr>
            <p:nvPr/>
          </p:nvSpPr>
          <p:spPr bwMode="auto">
            <a:xfrm>
              <a:off x="4103889" y="1656570"/>
              <a:ext cx="606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 err="1"/>
                <a:t>req</a:t>
              </a:r>
              <a:endParaRPr lang="en-US" dirty="0"/>
            </a:p>
          </p:txBody>
        </p:sp>
        <p:cxnSp>
          <p:nvCxnSpPr>
            <p:cNvPr id="50" name="Straight Arrow Connector 25"/>
            <p:cNvCxnSpPr>
              <a:cxnSpLocks noChangeShapeType="1"/>
            </p:cNvCxnSpPr>
            <p:nvPr/>
          </p:nvCxnSpPr>
          <p:spPr bwMode="auto">
            <a:xfrm flipH="1">
              <a:off x="3949902" y="2996420"/>
              <a:ext cx="1063625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51" name="TextBox 27"/>
            <p:cNvSpPr txBox="1">
              <a:spLocks noChangeArrowheads="1"/>
            </p:cNvSpPr>
            <p:nvPr/>
          </p:nvSpPr>
          <p:spPr bwMode="auto">
            <a:xfrm>
              <a:off x="4119764" y="2640820"/>
              <a:ext cx="7397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 err="1"/>
                <a:t>resp</a:t>
              </a:r>
              <a:endParaRPr lang="en-US" dirty="0"/>
            </a:p>
          </p:txBody>
        </p:sp>
        <p:sp>
          <p:nvSpPr>
            <p:cNvPr id="52" name="Rectangle 29"/>
            <p:cNvSpPr>
              <a:spLocks noChangeArrowheads="1"/>
            </p:cNvSpPr>
            <p:nvPr/>
          </p:nvSpPr>
          <p:spPr bwMode="auto">
            <a:xfrm>
              <a:off x="7565332" y="1848658"/>
              <a:ext cx="246063" cy="668337"/>
            </a:xfrm>
            <a:prstGeom prst="rect">
              <a:avLst/>
            </a:prstGeom>
            <a:solidFill>
              <a:srgbClr val="F6FD71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53" name="Rectangle 30"/>
            <p:cNvSpPr>
              <a:spLocks noChangeArrowheads="1"/>
            </p:cNvSpPr>
            <p:nvPr/>
          </p:nvSpPr>
          <p:spPr bwMode="auto">
            <a:xfrm>
              <a:off x="7562157" y="2807508"/>
              <a:ext cx="246063" cy="690562"/>
            </a:xfrm>
            <a:prstGeom prst="rect">
              <a:avLst/>
            </a:prstGeom>
            <a:solidFill>
              <a:srgbClr val="F6FD71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54" name="Straight Arrow Connector 31"/>
            <p:cNvCxnSpPr>
              <a:cxnSpLocks noChangeShapeType="1"/>
            </p:cNvCxnSpPr>
            <p:nvPr/>
          </p:nvCxnSpPr>
          <p:spPr bwMode="auto">
            <a:xfrm>
              <a:off x="7814570" y="2272520"/>
              <a:ext cx="1065212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55" name="TextBox 33"/>
            <p:cNvSpPr txBox="1">
              <a:spLocks noChangeArrowheads="1"/>
            </p:cNvSpPr>
            <p:nvPr/>
          </p:nvSpPr>
          <p:spPr bwMode="auto">
            <a:xfrm>
              <a:off x="7938395" y="1916920"/>
              <a:ext cx="919162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mReq</a:t>
              </a:r>
            </a:p>
          </p:txBody>
        </p:sp>
        <p:cxnSp>
          <p:nvCxnSpPr>
            <p:cNvPr id="56" name="Straight Arrow Connector 35"/>
            <p:cNvCxnSpPr>
              <a:cxnSpLocks noChangeShapeType="1"/>
            </p:cNvCxnSpPr>
            <p:nvPr/>
          </p:nvCxnSpPr>
          <p:spPr bwMode="auto">
            <a:xfrm flipH="1">
              <a:off x="7811395" y="3209145"/>
              <a:ext cx="1065212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57" name="TextBox 37"/>
            <p:cNvSpPr txBox="1">
              <a:spLocks noChangeArrowheads="1"/>
            </p:cNvSpPr>
            <p:nvPr/>
          </p:nvSpPr>
          <p:spPr bwMode="auto">
            <a:xfrm>
              <a:off x="7935220" y="2853545"/>
              <a:ext cx="1052512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mResp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623791" y="2164570"/>
              <a:ext cx="934679" cy="3139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600" dirty="0" err="1">
                  <a:solidFill>
                    <a:schemeClr val="accent3"/>
                  </a:solidFill>
                  <a:latin typeface="Verdana" pitchFamily="-96" charset="0"/>
                </a:rPr>
                <a:t>mReqQ</a:t>
              </a:r>
              <a:endParaRPr lang="en-US" sz="1600" dirty="0">
                <a:solidFill>
                  <a:schemeClr val="accent3"/>
                </a:solidFill>
                <a:latin typeface="Verdana" pitchFamily="-96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519494" y="3121833"/>
              <a:ext cx="1042080" cy="3139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600" dirty="0" err="1">
                  <a:solidFill>
                    <a:schemeClr val="accent3"/>
                  </a:solidFill>
                  <a:latin typeface="Verdana" pitchFamily="-96" charset="0"/>
                </a:rPr>
                <a:t>mRespQ</a:t>
              </a:r>
              <a:endParaRPr lang="en-US" sz="1600" dirty="0">
                <a:solidFill>
                  <a:schemeClr val="accent3"/>
                </a:solidFill>
                <a:latin typeface="Verdana" pitchFamily="-96" charset="0"/>
              </a:endParaRPr>
            </a:p>
          </p:txBody>
        </p:sp>
        <p:sp>
          <p:nvSpPr>
            <p:cNvPr id="60" name="Rectangle 9"/>
            <p:cNvSpPr>
              <a:spLocks noChangeArrowheads="1"/>
            </p:cNvSpPr>
            <p:nvPr/>
          </p:nvSpPr>
          <p:spPr bwMode="auto">
            <a:xfrm>
              <a:off x="5015114" y="3299633"/>
              <a:ext cx="246063" cy="341312"/>
            </a:xfrm>
            <a:prstGeom prst="rect">
              <a:avLst/>
            </a:prstGeom>
            <a:solidFill>
              <a:srgbClr val="F6FD71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62" name="Straight Arrow Connector 17"/>
            <p:cNvCxnSpPr>
              <a:cxnSpLocks noChangeShapeType="1"/>
            </p:cNvCxnSpPr>
            <p:nvPr/>
          </p:nvCxnSpPr>
          <p:spPr bwMode="auto">
            <a:xfrm>
              <a:off x="3953077" y="3515533"/>
              <a:ext cx="1063625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67" name="Cloud 66"/>
            <p:cNvSpPr/>
            <p:nvPr/>
          </p:nvSpPr>
          <p:spPr bwMode="auto">
            <a:xfrm>
              <a:off x="5469919" y="1838384"/>
              <a:ext cx="1129290" cy="695325"/>
            </a:xfrm>
            <a:prstGeom prst="cloud">
              <a:avLst/>
            </a:prstGeom>
            <a:solidFill>
              <a:schemeClr val="bg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tabLst/>
              </a:pPr>
              <a:r>
                <a:rPr kumimoji="0" lang="en-US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req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 proc</a:t>
              </a:r>
            </a:p>
          </p:txBody>
        </p:sp>
        <p:sp>
          <p:nvSpPr>
            <p:cNvPr id="68" name="Freeform 67"/>
            <p:cNvSpPr/>
            <p:nvPr/>
          </p:nvSpPr>
          <p:spPr bwMode="auto">
            <a:xfrm>
              <a:off x="5253481" y="2544791"/>
              <a:ext cx="854021" cy="957532"/>
            </a:xfrm>
            <a:custGeom>
              <a:avLst/>
              <a:gdLst>
                <a:gd name="connsiteX0" fmla="*/ 314325 w 314325"/>
                <a:gd name="connsiteY0" fmla="*/ 0 h 323850"/>
                <a:gd name="connsiteX1" fmla="*/ 314325 w 314325"/>
                <a:gd name="connsiteY1" fmla="*/ 323850 h 323850"/>
                <a:gd name="connsiteX2" fmla="*/ 0 w 314325"/>
                <a:gd name="connsiteY2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325" h="323850">
                  <a:moveTo>
                    <a:pt x="314325" y="0"/>
                  </a:moveTo>
                  <a:lnTo>
                    <a:pt x="314325" y="323850"/>
                  </a:lnTo>
                  <a:lnTo>
                    <a:pt x="0" y="3238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9" name="Freeform 68"/>
            <p:cNvSpPr/>
            <p:nvPr/>
          </p:nvSpPr>
          <p:spPr bwMode="auto">
            <a:xfrm>
              <a:off x="6357668" y="2441273"/>
              <a:ext cx="172528" cy="847247"/>
            </a:xfrm>
            <a:custGeom>
              <a:avLst/>
              <a:gdLst>
                <a:gd name="connsiteX0" fmla="*/ 76200 w 76200"/>
                <a:gd name="connsiteY0" fmla="*/ 923925 h 923925"/>
                <a:gd name="connsiteX1" fmla="*/ 0 w 76200"/>
                <a:gd name="connsiteY1" fmla="*/ 923925 h 923925"/>
                <a:gd name="connsiteX2" fmla="*/ 0 w 76200"/>
                <a:gd name="connsiteY2" fmla="*/ 0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6200" h="923925">
                  <a:moveTo>
                    <a:pt x="76200" y="923925"/>
                  </a:moveTo>
                  <a:lnTo>
                    <a:pt x="0" y="923925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0" name="Freeform 69"/>
            <p:cNvSpPr/>
            <p:nvPr/>
          </p:nvSpPr>
          <p:spPr bwMode="auto">
            <a:xfrm>
              <a:off x="6495691" y="2303251"/>
              <a:ext cx="129393" cy="146650"/>
            </a:xfrm>
            <a:custGeom>
              <a:avLst/>
              <a:gdLst>
                <a:gd name="connsiteX0" fmla="*/ 0 w 104775"/>
                <a:gd name="connsiteY0" fmla="*/ 0 h 114300"/>
                <a:gd name="connsiteX1" fmla="*/ 0 w 104775"/>
                <a:gd name="connsiteY1" fmla="*/ 114300 h 114300"/>
                <a:gd name="connsiteX2" fmla="*/ 104775 w 104775"/>
                <a:gd name="connsiteY2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775" h="114300">
                  <a:moveTo>
                    <a:pt x="0" y="0"/>
                  </a:moveTo>
                  <a:lnTo>
                    <a:pt x="0" y="114300"/>
                  </a:lnTo>
                  <a:lnTo>
                    <a:pt x="104775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71" name="Straight Arrow Connector 70"/>
            <p:cNvCxnSpPr>
              <a:stCxn id="41" idx="3"/>
            </p:cNvCxnSpPr>
            <p:nvPr/>
          </p:nvCxnSpPr>
          <p:spPr bwMode="auto">
            <a:xfrm>
              <a:off x="5264352" y="2043920"/>
              <a:ext cx="342812" cy="9166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0" name="Freeform 79"/>
            <p:cNvSpPr/>
            <p:nvPr/>
          </p:nvSpPr>
          <p:spPr bwMode="auto">
            <a:xfrm>
              <a:off x="5244855" y="2484406"/>
              <a:ext cx="726294" cy="500332"/>
            </a:xfrm>
            <a:custGeom>
              <a:avLst/>
              <a:gdLst>
                <a:gd name="connsiteX0" fmla="*/ 314325 w 314325"/>
                <a:gd name="connsiteY0" fmla="*/ 0 h 323850"/>
                <a:gd name="connsiteX1" fmla="*/ 314325 w 314325"/>
                <a:gd name="connsiteY1" fmla="*/ 323850 h 323850"/>
                <a:gd name="connsiteX2" fmla="*/ 0 w 314325"/>
                <a:gd name="connsiteY2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325" h="323850">
                  <a:moveTo>
                    <a:pt x="314325" y="0"/>
                  </a:moveTo>
                  <a:lnTo>
                    <a:pt x="314325" y="323850"/>
                  </a:lnTo>
                  <a:lnTo>
                    <a:pt x="0" y="3238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1457864" y="3675425"/>
            <a:ext cx="2169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FIFO responses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144637" y="3647790"/>
            <a:ext cx="3084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inputs are tagged; </a:t>
            </a:r>
          </a:p>
          <a:p>
            <a:r>
              <a:rPr lang="en-US" dirty="0" smtClean="0"/>
              <a:t>responses can be OOO</a:t>
            </a:r>
            <a:endParaRPr lang="en-US" dirty="0"/>
          </a:p>
        </p:txBody>
      </p:sp>
      <p:grpSp>
        <p:nvGrpSpPr>
          <p:cNvPr id="5" name="Group 105"/>
          <p:cNvGrpSpPr/>
          <p:nvPr/>
        </p:nvGrpSpPr>
        <p:grpSpPr>
          <a:xfrm>
            <a:off x="0" y="1426834"/>
            <a:ext cx="3775232" cy="2231666"/>
            <a:chOff x="0" y="1581209"/>
            <a:chExt cx="3775232" cy="2231666"/>
          </a:xfrm>
        </p:grpSpPr>
        <p:sp>
          <p:nvSpPr>
            <p:cNvPr id="21" name="TextBox 39"/>
            <p:cNvSpPr txBox="1">
              <a:spLocks noChangeArrowheads="1"/>
            </p:cNvSpPr>
            <p:nvPr/>
          </p:nvSpPr>
          <p:spPr bwMode="auto">
            <a:xfrm>
              <a:off x="0" y="2185838"/>
              <a:ext cx="14192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Processor</a:t>
              </a:r>
            </a:p>
          </p:txBody>
        </p:sp>
        <p:sp>
          <p:nvSpPr>
            <p:cNvPr id="86" name="Rectangle 7"/>
            <p:cNvSpPr>
              <a:spLocks noChangeArrowheads="1"/>
            </p:cNvSpPr>
            <p:nvPr/>
          </p:nvSpPr>
          <p:spPr bwMode="auto">
            <a:xfrm>
              <a:off x="1723343" y="1690777"/>
              <a:ext cx="1714500" cy="2122098"/>
            </a:xfrm>
            <a:prstGeom prst="rect">
              <a:avLst/>
            </a:prstGeom>
            <a:solidFill>
              <a:srgbClr val="92D05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87" name="Rectangle 8"/>
            <p:cNvSpPr>
              <a:spLocks noChangeArrowheads="1"/>
            </p:cNvSpPr>
            <p:nvPr/>
          </p:nvSpPr>
          <p:spPr bwMode="auto">
            <a:xfrm>
              <a:off x="1723342" y="1771709"/>
              <a:ext cx="246063" cy="393700"/>
            </a:xfrm>
            <a:prstGeom prst="rect">
              <a:avLst/>
            </a:prstGeom>
            <a:solidFill>
              <a:srgbClr val="F6FD71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88" name="Rectangle 9"/>
            <p:cNvSpPr>
              <a:spLocks noChangeArrowheads="1"/>
            </p:cNvSpPr>
            <p:nvPr/>
          </p:nvSpPr>
          <p:spPr bwMode="auto">
            <a:xfrm>
              <a:off x="1729692" y="2728972"/>
              <a:ext cx="246063" cy="341312"/>
            </a:xfrm>
            <a:prstGeom prst="rect">
              <a:avLst/>
            </a:prstGeom>
            <a:solidFill>
              <a:srgbClr val="F6FD71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89" name="Straight Arrow Connector 17"/>
            <p:cNvCxnSpPr>
              <a:cxnSpLocks noChangeShapeType="1"/>
            </p:cNvCxnSpPr>
            <p:nvPr/>
          </p:nvCxnSpPr>
          <p:spPr bwMode="auto">
            <a:xfrm>
              <a:off x="658130" y="1935222"/>
              <a:ext cx="1063625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90" name="TextBox 23"/>
            <p:cNvSpPr txBox="1">
              <a:spLocks noChangeArrowheads="1"/>
            </p:cNvSpPr>
            <p:nvPr/>
          </p:nvSpPr>
          <p:spPr bwMode="auto">
            <a:xfrm>
              <a:off x="808942" y="1581209"/>
              <a:ext cx="606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req</a:t>
              </a:r>
            </a:p>
          </p:txBody>
        </p:sp>
        <p:cxnSp>
          <p:nvCxnSpPr>
            <p:cNvPr id="91" name="Straight Arrow Connector 25"/>
            <p:cNvCxnSpPr>
              <a:cxnSpLocks noChangeShapeType="1"/>
            </p:cNvCxnSpPr>
            <p:nvPr/>
          </p:nvCxnSpPr>
          <p:spPr bwMode="auto">
            <a:xfrm flipH="1">
              <a:off x="654955" y="2921059"/>
              <a:ext cx="1063625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92" name="TextBox 27"/>
            <p:cNvSpPr txBox="1">
              <a:spLocks noChangeArrowheads="1"/>
            </p:cNvSpPr>
            <p:nvPr/>
          </p:nvSpPr>
          <p:spPr bwMode="auto">
            <a:xfrm>
              <a:off x="824817" y="2565459"/>
              <a:ext cx="7397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resp</a:t>
              </a:r>
            </a:p>
          </p:txBody>
        </p:sp>
        <p:sp>
          <p:nvSpPr>
            <p:cNvPr id="93" name="Rectangle 9"/>
            <p:cNvSpPr>
              <a:spLocks noChangeArrowheads="1"/>
            </p:cNvSpPr>
            <p:nvPr/>
          </p:nvSpPr>
          <p:spPr bwMode="auto">
            <a:xfrm>
              <a:off x="1720167" y="3224272"/>
              <a:ext cx="246063" cy="341312"/>
            </a:xfrm>
            <a:prstGeom prst="rect">
              <a:avLst/>
            </a:prstGeom>
            <a:solidFill>
              <a:srgbClr val="F6FD71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94" name="TextBox 93"/>
            <p:cNvSpPr txBox="1">
              <a:spLocks noChangeArrowheads="1"/>
            </p:cNvSpPr>
            <p:nvPr/>
          </p:nvSpPr>
          <p:spPr bwMode="auto">
            <a:xfrm>
              <a:off x="491442" y="3070284"/>
              <a:ext cx="124936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respDeq</a:t>
              </a:r>
            </a:p>
          </p:txBody>
        </p:sp>
        <p:cxnSp>
          <p:nvCxnSpPr>
            <p:cNvPr id="95" name="Straight Arrow Connector 17"/>
            <p:cNvCxnSpPr>
              <a:cxnSpLocks noChangeShapeType="1"/>
            </p:cNvCxnSpPr>
            <p:nvPr/>
          </p:nvCxnSpPr>
          <p:spPr bwMode="auto">
            <a:xfrm>
              <a:off x="658130" y="3440172"/>
              <a:ext cx="1063625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96" name="Text Box 17"/>
            <p:cNvSpPr txBox="1">
              <a:spLocks noChangeArrowheads="1"/>
            </p:cNvSpPr>
            <p:nvPr/>
          </p:nvSpPr>
          <p:spPr bwMode="auto">
            <a:xfrm>
              <a:off x="2331355" y="2190809"/>
              <a:ext cx="890587" cy="923925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0">
                <a:solidFill>
                  <a:schemeClr val="tx2"/>
                </a:solidFill>
              </a:endParaRPr>
            </a:p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0">
                  <a:solidFill>
                    <a:schemeClr val="tx2"/>
                  </a:solidFill>
                </a:rPr>
                <a:t>cbuf</a:t>
              </a:r>
            </a:p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0">
                <a:solidFill>
                  <a:schemeClr val="tx2"/>
                </a:solidFill>
              </a:endParaRPr>
            </a:p>
          </p:txBody>
        </p:sp>
        <p:sp>
          <p:nvSpPr>
            <p:cNvPr id="97" name="Freeform 96"/>
            <p:cNvSpPr/>
            <p:nvPr/>
          </p:nvSpPr>
          <p:spPr bwMode="auto">
            <a:xfrm>
              <a:off x="1980518" y="2108258"/>
              <a:ext cx="590550" cy="85726"/>
            </a:xfrm>
            <a:custGeom>
              <a:avLst/>
              <a:gdLst>
                <a:gd name="connsiteX0" fmla="*/ 885825 w 885825"/>
                <a:gd name="connsiteY0" fmla="*/ 323850 h 323850"/>
                <a:gd name="connsiteX1" fmla="*/ 885825 w 885825"/>
                <a:gd name="connsiteY1" fmla="*/ 0 h 323850"/>
                <a:gd name="connsiteX2" fmla="*/ 0 w 885825"/>
                <a:gd name="connsiteY2" fmla="*/ 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5825" h="323850">
                  <a:moveTo>
                    <a:pt x="885825" y="323850"/>
                  </a:moveTo>
                  <a:lnTo>
                    <a:pt x="885825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98" name="Straight Arrow Connector 97"/>
            <p:cNvCxnSpPr>
              <a:endCxn id="88" idx="3"/>
            </p:cNvCxnSpPr>
            <p:nvPr/>
          </p:nvCxnSpPr>
          <p:spPr bwMode="auto">
            <a:xfrm flipH="1">
              <a:off x="1975755" y="2898834"/>
              <a:ext cx="357187" cy="794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9" name="Freeform 98"/>
            <p:cNvSpPr/>
            <p:nvPr/>
          </p:nvSpPr>
          <p:spPr bwMode="auto">
            <a:xfrm>
              <a:off x="1980517" y="3127434"/>
              <a:ext cx="533400" cy="314325"/>
            </a:xfrm>
            <a:custGeom>
              <a:avLst/>
              <a:gdLst>
                <a:gd name="connsiteX0" fmla="*/ 0 w 533400"/>
                <a:gd name="connsiteY0" fmla="*/ 314325 h 314325"/>
                <a:gd name="connsiteX1" fmla="*/ 533400 w 533400"/>
                <a:gd name="connsiteY1" fmla="*/ 314325 h 314325"/>
                <a:gd name="connsiteX2" fmla="*/ 533400 w 533400"/>
                <a:gd name="connsiteY2" fmla="*/ 0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14325">
                  <a:moveTo>
                    <a:pt x="0" y="314325"/>
                  </a:moveTo>
                  <a:lnTo>
                    <a:pt x="533400" y="314325"/>
                  </a:lnTo>
                  <a:lnTo>
                    <a:pt x="5334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00" name="Straight Arrow Connector 99"/>
            <p:cNvCxnSpPr>
              <a:stCxn id="87" idx="3"/>
            </p:cNvCxnSpPr>
            <p:nvPr/>
          </p:nvCxnSpPr>
          <p:spPr bwMode="auto">
            <a:xfrm>
              <a:off x="1969405" y="1968559"/>
              <a:ext cx="1725612" cy="2540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02" name="Cloud 101"/>
            <p:cNvSpPr/>
            <p:nvPr/>
          </p:nvSpPr>
          <p:spPr bwMode="auto">
            <a:xfrm>
              <a:off x="2579299" y="3303912"/>
              <a:ext cx="767751" cy="414068"/>
            </a:xfrm>
            <a:prstGeom prst="cloud">
              <a:avLst/>
            </a:prstGeom>
            <a:solidFill>
              <a:schemeClr val="bg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03" name="Straight Arrow Connector 102"/>
            <p:cNvCxnSpPr/>
            <p:nvPr/>
          </p:nvCxnSpPr>
          <p:spPr bwMode="auto">
            <a:xfrm flipH="1" flipV="1">
              <a:off x="3313957" y="3521370"/>
              <a:ext cx="461275" cy="3694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4" name="Straight Arrow Connector 103"/>
            <p:cNvCxnSpPr/>
            <p:nvPr/>
          </p:nvCxnSpPr>
          <p:spPr bwMode="auto">
            <a:xfrm flipV="1">
              <a:off x="2932985" y="3094177"/>
              <a:ext cx="982" cy="244245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05" name="Freeform 104"/>
            <p:cNvSpPr/>
            <p:nvPr/>
          </p:nvSpPr>
          <p:spPr bwMode="auto">
            <a:xfrm>
              <a:off x="3303917" y="3001994"/>
              <a:ext cx="439947" cy="388189"/>
            </a:xfrm>
            <a:custGeom>
              <a:avLst/>
              <a:gdLst>
                <a:gd name="connsiteX0" fmla="*/ 388189 w 388189"/>
                <a:gd name="connsiteY0" fmla="*/ 0 h 388189"/>
                <a:gd name="connsiteX1" fmla="*/ 0 w 388189"/>
                <a:gd name="connsiteY1" fmla="*/ 0 h 388189"/>
                <a:gd name="connsiteX2" fmla="*/ 8627 w 388189"/>
                <a:gd name="connsiteY2" fmla="*/ 388189 h 388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8189" h="388189">
                  <a:moveTo>
                    <a:pt x="388189" y="0"/>
                  </a:moveTo>
                  <a:lnTo>
                    <a:pt x="0" y="0"/>
                  </a:lnTo>
                  <a:lnTo>
                    <a:pt x="8627" y="3881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63" name="Date Placeholder 6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53294580-05E8-4585-908E-66FCC5062CA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65100"/>
            <a:ext cx="7772400" cy="1333500"/>
          </a:xfrm>
        </p:spPr>
        <p:txBody>
          <a:bodyPr/>
          <a:lstStyle/>
          <a:p>
            <a:pPr eaLnBrk="1" hangingPunct="1"/>
            <a:r>
              <a:rPr lang="en-US" smtClean="0"/>
              <a:t>Completion buffer: Interface</a:t>
            </a: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1509713" y="3357563"/>
            <a:ext cx="6494085" cy="193899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CBuffer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#(type t);</a:t>
            </a:r>
            <a:endParaRPr lang="en-US" b="0" dirty="0">
              <a:latin typeface="Courier New" pitchFamily="49" charset="0"/>
              <a:cs typeface="Times New Roman" pitchFamily="-96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#(Token) 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getToken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(); </a:t>
            </a:r>
            <a:endParaRPr lang="en-US" b="0" dirty="0">
              <a:latin typeface="Courier New" pitchFamily="49" charset="0"/>
              <a:cs typeface="Times New Roman" pitchFamily="-96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 Action 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put(Token 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tok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, t d);</a:t>
            </a:r>
            <a:endParaRPr lang="en-US" b="0" dirty="0">
              <a:latin typeface="Courier New" pitchFamily="49" charset="0"/>
              <a:cs typeface="Times New Roman" pitchFamily="-96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b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getResult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method Action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deqResult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endinterface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81" name="Text Box 17"/>
          <p:cNvSpPr txBox="1">
            <a:spLocks noChangeArrowheads="1"/>
          </p:cNvSpPr>
          <p:nvPr/>
        </p:nvSpPr>
        <p:spPr bwMode="auto">
          <a:xfrm>
            <a:off x="3275271" y="1581150"/>
            <a:ext cx="1563403" cy="1015663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 b="0"/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0"/>
              <a:t>cbuf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 b="0"/>
          </a:p>
        </p:txBody>
      </p:sp>
      <p:sp>
        <p:nvSpPr>
          <p:cNvPr id="7182" name="Rectangle 36"/>
          <p:cNvSpPr>
            <a:spLocks noChangeArrowheads="1"/>
          </p:cNvSpPr>
          <p:nvPr/>
        </p:nvSpPr>
        <p:spPr bwMode="auto">
          <a:xfrm>
            <a:off x="3283207" y="1771650"/>
            <a:ext cx="190465" cy="723900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Rectangle 37"/>
          <p:cNvSpPr>
            <a:spLocks noChangeArrowheads="1"/>
          </p:cNvSpPr>
          <p:nvPr/>
        </p:nvSpPr>
        <p:spPr bwMode="auto">
          <a:xfrm>
            <a:off x="4657725" y="1752600"/>
            <a:ext cx="177775" cy="285750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Rectangle 38"/>
          <p:cNvSpPr>
            <a:spLocks noChangeArrowheads="1"/>
          </p:cNvSpPr>
          <p:nvPr/>
        </p:nvSpPr>
        <p:spPr bwMode="auto">
          <a:xfrm rot="16200000">
            <a:off x="4026005" y="2136841"/>
            <a:ext cx="190500" cy="723769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7185" name="Straight Arrow Connector 40"/>
          <p:cNvCxnSpPr>
            <a:cxnSpLocks noChangeShapeType="1"/>
          </p:cNvCxnSpPr>
          <p:nvPr/>
        </p:nvCxnSpPr>
        <p:spPr bwMode="auto">
          <a:xfrm>
            <a:off x="4854547" y="1895475"/>
            <a:ext cx="825350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186" name="Straight Arrow Connector 45"/>
          <p:cNvCxnSpPr>
            <a:cxnSpLocks noChangeShapeType="1"/>
          </p:cNvCxnSpPr>
          <p:nvPr/>
        </p:nvCxnSpPr>
        <p:spPr bwMode="auto">
          <a:xfrm rot="16200000" flipV="1">
            <a:off x="3834713" y="2878931"/>
            <a:ext cx="564356" cy="2381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187" name="Straight Arrow Connector 46"/>
          <p:cNvCxnSpPr>
            <a:cxnSpLocks noChangeShapeType="1"/>
          </p:cNvCxnSpPr>
          <p:nvPr/>
        </p:nvCxnSpPr>
        <p:spPr bwMode="auto">
          <a:xfrm rot="10800000">
            <a:off x="2445159" y="2152650"/>
            <a:ext cx="825350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178" name="TextBox 49"/>
          <p:cNvSpPr txBox="1">
            <a:spLocks noChangeArrowheads="1"/>
          </p:cNvSpPr>
          <p:nvPr/>
        </p:nvSpPr>
        <p:spPr bwMode="auto">
          <a:xfrm>
            <a:off x="4851183" y="1527981"/>
            <a:ext cx="13886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b="0" dirty="0" err="1"/>
              <a:t>getResult</a:t>
            </a:r>
            <a:endParaRPr lang="en-US" b="0" dirty="0"/>
          </a:p>
        </p:txBody>
      </p:sp>
      <p:sp>
        <p:nvSpPr>
          <p:cNvPr id="7179" name="TextBox 50"/>
          <p:cNvSpPr txBox="1">
            <a:spLocks noChangeArrowheads="1"/>
          </p:cNvSpPr>
          <p:nvPr/>
        </p:nvSpPr>
        <p:spPr bwMode="auto">
          <a:xfrm>
            <a:off x="1819275" y="1755727"/>
            <a:ext cx="13488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b="0"/>
              <a:t>getToken</a:t>
            </a:r>
          </a:p>
        </p:txBody>
      </p:sp>
      <p:sp>
        <p:nvSpPr>
          <p:cNvPr id="7180" name="TextBox 51"/>
          <p:cNvSpPr txBox="1">
            <a:spLocks noChangeArrowheads="1"/>
          </p:cNvSpPr>
          <p:nvPr/>
        </p:nvSpPr>
        <p:spPr bwMode="auto">
          <a:xfrm>
            <a:off x="4102019" y="2690031"/>
            <a:ext cx="27453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b="0"/>
              <a:t>put (result &amp; token)</a:t>
            </a:r>
          </a:p>
        </p:txBody>
      </p:sp>
      <p:cxnSp>
        <p:nvCxnSpPr>
          <p:cNvPr id="20" name="Straight Arrow Connector 40"/>
          <p:cNvCxnSpPr>
            <a:cxnSpLocks noChangeShapeType="1"/>
          </p:cNvCxnSpPr>
          <p:nvPr/>
        </p:nvCxnSpPr>
        <p:spPr bwMode="auto">
          <a:xfrm>
            <a:off x="4835497" y="2352675"/>
            <a:ext cx="825350" cy="15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4" name="TextBox 49"/>
          <p:cNvSpPr txBox="1">
            <a:spLocks noChangeArrowheads="1"/>
          </p:cNvSpPr>
          <p:nvPr/>
        </p:nvSpPr>
        <p:spPr bwMode="auto">
          <a:xfrm>
            <a:off x="4832133" y="1985181"/>
            <a:ext cx="14479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b="0" dirty="0" err="1" smtClean="0"/>
              <a:t>deqResult</a:t>
            </a:r>
            <a:endParaRPr lang="en-US" b="0" dirty="0"/>
          </a:p>
        </p:txBody>
      </p:sp>
      <p:sp>
        <p:nvSpPr>
          <p:cNvPr id="25" name="Rectangle 37"/>
          <p:cNvSpPr>
            <a:spLocks noChangeArrowheads="1"/>
          </p:cNvSpPr>
          <p:nvPr/>
        </p:nvSpPr>
        <p:spPr bwMode="auto">
          <a:xfrm>
            <a:off x="4657725" y="2200275"/>
            <a:ext cx="177775" cy="285750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1512722" y="5495855"/>
            <a:ext cx="74490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b="0" dirty="0" smtClean="0"/>
              <a:t>Concurrency requirement (needed to achieve (0,n), i.e., combinational responses)</a:t>
            </a:r>
            <a:endParaRPr lang="en-US" dirty="0" smtClean="0"/>
          </a:p>
          <a:p>
            <a:r>
              <a:rPr lang="en-US" dirty="0" err="1" smtClean="0">
                <a:solidFill>
                  <a:schemeClr val="tx2"/>
                </a:solidFill>
                <a:latin typeface="Courier New" pitchFamily="49" charset="0"/>
              </a:rPr>
              <a:t>getToken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b="0" dirty="0" smtClean="0"/>
              <a:t>&lt;  </a:t>
            </a:r>
            <a:r>
              <a:rPr lang="en-US" b="0" dirty="0" smtClean="0">
                <a:solidFill>
                  <a:schemeClr val="tx2"/>
                </a:solidFill>
                <a:latin typeface="Courier New" pitchFamily="49" charset="0"/>
              </a:rPr>
              <a:t>put</a:t>
            </a:r>
            <a:r>
              <a:rPr lang="en-US" b="0" dirty="0" smtClean="0"/>
              <a:t> &lt; </a:t>
            </a:r>
            <a:r>
              <a:rPr lang="en-US" dirty="0" err="1" smtClean="0">
                <a:solidFill>
                  <a:schemeClr val="tx2"/>
                </a:solidFill>
                <a:latin typeface="Courier New" pitchFamily="49" charset="0"/>
              </a:rPr>
              <a:t>getResult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dirty="0" smtClean="0"/>
              <a:t>&lt; </a:t>
            </a:r>
            <a:r>
              <a:rPr lang="en-US" dirty="0" err="1" smtClean="0">
                <a:solidFill>
                  <a:schemeClr val="tx2"/>
                </a:solidFill>
                <a:latin typeface="Courier New" pitchFamily="49" charset="0"/>
              </a:rPr>
              <a:t>deqResult</a:t>
            </a:r>
            <a:endParaRPr lang="en-US" b="0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53294580-05E8-4585-908E-66FCC5062CA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Non-blocking FIFO Cache</a:t>
            </a:r>
          </a:p>
        </p:txBody>
      </p:sp>
      <p:sp>
        <p:nvSpPr>
          <p:cNvPr id="31746" name="TextBox 6"/>
          <p:cNvSpPr txBox="1">
            <a:spLocks noChangeArrowheads="1"/>
          </p:cNvSpPr>
          <p:nvPr/>
        </p:nvSpPr>
        <p:spPr bwMode="auto">
          <a:xfrm>
            <a:off x="573088" y="1414406"/>
            <a:ext cx="8229600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mkNBfifoCache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(Cache);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cBuf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mkCompletionBuffer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nbCache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mkNBtaggedCache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method Action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x);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cBuf.getToken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nbCache.req({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req:x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tag:tok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method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MemResp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cBuf.getResult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method Action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respDeq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cBuf.deqResult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nbCacheResponse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cBuf.put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nbCache.resp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nbCache.respDeq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5000"/>
              </a:lnSpc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33"/>
          <p:cNvGrpSpPr/>
          <p:nvPr/>
        </p:nvGrpSpPr>
        <p:grpSpPr>
          <a:xfrm>
            <a:off x="5365366" y="3798198"/>
            <a:ext cx="3283790" cy="2231666"/>
            <a:chOff x="5365366" y="3798198"/>
            <a:chExt cx="3283790" cy="2231666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6597267" y="3907766"/>
              <a:ext cx="1714500" cy="2122098"/>
            </a:xfrm>
            <a:prstGeom prst="rect">
              <a:avLst/>
            </a:prstGeom>
            <a:solidFill>
              <a:srgbClr val="92D05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6597266" y="3988698"/>
              <a:ext cx="246063" cy="393700"/>
            </a:xfrm>
            <a:prstGeom prst="rect">
              <a:avLst/>
            </a:prstGeom>
            <a:solidFill>
              <a:srgbClr val="F6FD71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6603616" y="4945961"/>
              <a:ext cx="246063" cy="341312"/>
            </a:xfrm>
            <a:prstGeom prst="rect">
              <a:avLst/>
            </a:prstGeom>
            <a:solidFill>
              <a:srgbClr val="F6FD71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cxnSp>
          <p:nvCxnSpPr>
            <p:cNvPr id="15" name="Straight Arrow Connector 17"/>
            <p:cNvCxnSpPr>
              <a:cxnSpLocks noChangeShapeType="1"/>
            </p:cNvCxnSpPr>
            <p:nvPr/>
          </p:nvCxnSpPr>
          <p:spPr bwMode="auto">
            <a:xfrm>
              <a:off x="5532054" y="4152211"/>
              <a:ext cx="1063625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16" name="TextBox 23"/>
            <p:cNvSpPr txBox="1">
              <a:spLocks noChangeArrowheads="1"/>
            </p:cNvSpPr>
            <p:nvPr/>
          </p:nvSpPr>
          <p:spPr bwMode="auto">
            <a:xfrm>
              <a:off x="5682866" y="3798198"/>
              <a:ext cx="606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req</a:t>
              </a:r>
            </a:p>
          </p:txBody>
        </p:sp>
        <p:cxnSp>
          <p:nvCxnSpPr>
            <p:cNvPr id="17" name="Straight Arrow Connector 25"/>
            <p:cNvCxnSpPr>
              <a:cxnSpLocks noChangeShapeType="1"/>
            </p:cNvCxnSpPr>
            <p:nvPr/>
          </p:nvCxnSpPr>
          <p:spPr bwMode="auto">
            <a:xfrm flipH="1">
              <a:off x="5528879" y="5138048"/>
              <a:ext cx="1063625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18" name="TextBox 27"/>
            <p:cNvSpPr txBox="1">
              <a:spLocks noChangeArrowheads="1"/>
            </p:cNvSpPr>
            <p:nvPr/>
          </p:nvSpPr>
          <p:spPr bwMode="auto">
            <a:xfrm>
              <a:off x="5698741" y="4782448"/>
              <a:ext cx="7397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resp</a:t>
              </a:r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6594091" y="5441261"/>
              <a:ext cx="246063" cy="341312"/>
            </a:xfrm>
            <a:prstGeom prst="rect">
              <a:avLst/>
            </a:prstGeom>
            <a:solidFill>
              <a:srgbClr val="F6FD71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5365366" y="5287273"/>
              <a:ext cx="124936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respDeq</a:t>
              </a:r>
            </a:p>
          </p:txBody>
        </p:sp>
        <p:cxnSp>
          <p:nvCxnSpPr>
            <p:cNvPr id="21" name="Straight Arrow Connector 17"/>
            <p:cNvCxnSpPr>
              <a:cxnSpLocks noChangeShapeType="1"/>
            </p:cNvCxnSpPr>
            <p:nvPr/>
          </p:nvCxnSpPr>
          <p:spPr bwMode="auto">
            <a:xfrm>
              <a:off x="5532054" y="5657161"/>
              <a:ext cx="1063625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7205279" y="4407798"/>
              <a:ext cx="890587" cy="923925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0">
                <a:solidFill>
                  <a:schemeClr val="tx2"/>
                </a:solidFill>
              </a:endParaRPr>
            </a:p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0">
                  <a:solidFill>
                    <a:schemeClr val="tx2"/>
                  </a:solidFill>
                </a:rPr>
                <a:t>cbuf</a:t>
              </a:r>
            </a:p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0">
                <a:solidFill>
                  <a:schemeClr val="tx2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6854442" y="4325247"/>
              <a:ext cx="590550" cy="85726"/>
            </a:xfrm>
            <a:custGeom>
              <a:avLst/>
              <a:gdLst>
                <a:gd name="connsiteX0" fmla="*/ 885825 w 885825"/>
                <a:gd name="connsiteY0" fmla="*/ 323850 h 323850"/>
                <a:gd name="connsiteX1" fmla="*/ 885825 w 885825"/>
                <a:gd name="connsiteY1" fmla="*/ 0 h 323850"/>
                <a:gd name="connsiteX2" fmla="*/ 0 w 885825"/>
                <a:gd name="connsiteY2" fmla="*/ 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5825" h="323850">
                  <a:moveTo>
                    <a:pt x="885825" y="323850"/>
                  </a:moveTo>
                  <a:lnTo>
                    <a:pt x="885825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4" name="Straight Arrow Connector 23"/>
            <p:cNvCxnSpPr>
              <a:endCxn id="14" idx="3"/>
            </p:cNvCxnSpPr>
            <p:nvPr/>
          </p:nvCxnSpPr>
          <p:spPr bwMode="auto">
            <a:xfrm flipH="1">
              <a:off x="6849679" y="5115823"/>
              <a:ext cx="357187" cy="794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5" name="Freeform 24"/>
            <p:cNvSpPr/>
            <p:nvPr/>
          </p:nvSpPr>
          <p:spPr bwMode="auto">
            <a:xfrm>
              <a:off x="6854441" y="5344423"/>
              <a:ext cx="533400" cy="314325"/>
            </a:xfrm>
            <a:custGeom>
              <a:avLst/>
              <a:gdLst>
                <a:gd name="connsiteX0" fmla="*/ 0 w 533400"/>
                <a:gd name="connsiteY0" fmla="*/ 314325 h 314325"/>
                <a:gd name="connsiteX1" fmla="*/ 533400 w 533400"/>
                <a:gd name="connsiteY1" fmla="*/ 314325 h 314325"/>
                <a:gd name="connsiteX2" fmla="*/ 533400 w 533400"/>
                <a:gd name="connsiteY2" fmla="*/ 0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3400" h="314325">
                  <a:moveTo>
                    <a:pt x="0" y="314325"/>
                  </a:moveTo>
                  <a:lnTo>
                    <a:pt x="533400" y="314325"/>
                  </a:lnTo>
                  <a:lnTo>
                    <a:pt x="5334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6" name="Straight Arrow Connector 25"/>
            <p:cNvCxnSpPr>
              <a:stCxn id="13" idx="3"/>
            </p:cNvCxnSpPr>
            <p:nvPr/>
          </p:nvCxnSpPr>
          <p:spPr bwMode="auto">
            <a:xfrm>
              <a:off x="6843329" y="4185548"/>
              <a:ext cx="1725612" cy="2540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8" name="Cloud 27"/>
            <p:cNvSpPr/>
            <p:nvPr/>
          </p:nvSpPr>
          <p:spPr bwMode="auto">
            <a:xfrm>
              <a:off x="7453223" y="5520901"/>
              <a:ext cx="767751" cy="414068"/>
            </a:xfrm>
            <a:prstGeom prst="cloud">
              <a:avLst/>
            </a:prstGeom>
            <a:solidFill>
              <a:schemeClr val="bg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flipH="1" flipV="1">
              <a:off x="8187881" y="5781491"/>
              <a:ext cx="461275" cy="3694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7806909" y="5311166"/>
              <a:ext cx="982" cy="244245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3" name="Freeform 32"/>
            <p:cNvSpPr/>
            <p:nvPr/>
          </p:nvSpPr>
          <p:spPr bwMode="auto">
            <a:xfrm>
              <a:off x="8151962" y="5193104"/>
              <a:ext cx="439947" cy="388189"/>
            </a:xfrm>
            <a:custGeom>
              <a:avLst/>
              <a:gdLst>
                <a:gd name="connsiteX0" fmla="*/ 388189 w 388189"/>
                <a:gd name="connsiteY0" fmla="*/ 0 h 388189"/>
                <a:gd name="connsiteX1" fmla="*/ 0 w 388189"/>
                <a:gd name="connsiteY1" fmla="*/ 0 h 388189"/>
                <a:gd name="connsiteX2" fmla="*/ 8627 w 388189"/>
                <a:gd name="connsiteY2" fmla="*/ 388189 h 388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8189" h="388189">
                  <a:moveTo>
                    <a:pt x="388189" y="0"/>
                  </a:moveTo>
                  <a:lnTo>
                    <a:pt x="0" y="0"/>
                  </a:lnTo>
                  <a:lnTo>
                    <a:pt x="8627" y="3881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53294580-05E8-4585-908E-66FCC5062CA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5900"/>
            <a:ext cx="6645275" cy="1282700"/>
          </a:xfrm>
        </p:spPr>
        <p:txBody>
          <a:bodyPr/>
          <a:lstStyle/>
          <a:p>
            <a:pPr eaLnBrk="1" hangingPunct="1"/>
            <a:r>
              <a:rPr lang="en-US" sz="3600" smtClean="0"/>
              <a:t>Completion buffer: Implementation</a:t>
            </a:r>
          </a:p>
        </p:txBody>
      </p:sp>
      <p:grpSp>
        <p:nvGrpSpPr>
          <p:cNvPr id="13314" name="Group 5"/>
          <p:cNvGrpSpPr>
            <a:grpSpLocks/>
          </p:cNvGrpSpPr>
          <p:nvPr/>
        </p:nvGrpSpPr>
        <p:grpSpPr bwMode="auto">
          <a:xfrm>
            <a:off x="5929313" y="1379538"/>
            <a:ext cx="2522537" cy="2119312"/>
            <a:chOff x="4119" y="869"/>
            <a:chExt cx="1589" cy="1335"/>
          </a:xfrm>
        </p:grpSpPr>
        <p:grpSp>
          <p:nvGrpSpPr>
            <p:cNvPr id="13320" name="Group 6"/>
            <p:cNvGrpSpPr>
              <a:grpSpLocks/>
            </p:cNvGrpSpPr>
            <p:nvPr/>
          </p:nvGrpSpPr>
          <p:grpSpPr bwMode="auto">
            <a:xfrm>
              <a:off x="4119" y="869"/>
              <a:ext cx="1589" cy="1335"/>
              <a:chOff x="4119" y="869"/>
              <a:chExt cx="1589" cy="1335"/>
            </a:xfrm>
          </p:grpSpPr>
          <p:sp>
            <p:nvSpPr>
              <p:cNvPr id="13323" name="Rectangle 7"/>
              <p:cNvSpPr>
                <a:spLocks noChangeArrowheads="1"/>
              </p:cNvSpPr>
              <p:nvPr/>
            </p:nvSpPr>
            <p:spPr bwMode="auto">
              <a:xfrm>
                <a:off x="4900" y="1634"/>
                <a:ext cx="189" cy="18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4" name="Rectangle 8"/>
              <p:cNvSpPr>
                <a:spLocks noChangeArrowheads="1"/>
              </p:cNvSpPr>
              <p:nvPr/>
            </p:nvSpPr>
            <p:spPr bwMode="auto">
              <a:xfrm>
                <a:off x="4900" y="1266"/>
                <a:ext cx="189" cy="18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5" name="Rectangle 9"/>
              <p:cNvSpPr>
                <a:spLocks noChangeArrowheads="1"/>
              </p:cNvSpPr>
              <p:nvPr/>
            </p:nvSpPr>
            <p:spPr bwMode="auto">
              <a:xfrm>
                <a:off x="4899" y="908"/>
                <a:ext cx="805" cy="10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6" name="Line 10"/>
              <p:cNvSpPr>
                <a:spLocks noChangeShapeType="1"/>
              </p:cNvSpPr>
              <p:nvPr/>
            </p:nvSpPr>
            <p:spPr bwMode="auto">
              <a:xfrm>
                <a:off x="4899" y="1082"/>
                <a:ext cx="80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7" name="Line 11"/>
              <p:cNvSpPr>
                <a:spLocks noChangeShapeType="1"/>
              </p:cNvSpPr>
              <p:nvPr/>
            </p:nvSpPr>
            <p:spPr bwMode="auto">
              <a:xfrm>
                <a:off x="4900" y="1265"/>
                <a:ext cx="80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8" name="Line 12"/>
              <p:cNvSpPr>
                <a:spLocks noChangeShapeType="1"/>
              </p:cNvSpPr>
              <p:nvPr/>
            </p:nvSpPr>
            <p:spPr bwMode="auto">
              <a:xfrm>
                <a:off x="4901" y="1448"/>
                <a:ext cx="80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9" name="Line 13"/>
              <p:cNvSpPr>
                <a:spLocks noChangeShapeType="1"/>
              </p:cNvSpPr>
              <p:nvPr/>
            </p:nvSpPr>
            <p:spPr bwMode="auto">
              <a:xfrm>
                <a:off x="4902" y="1631"/>
                <a:ext cx="80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0" name="Line 14"/>
              <p:cNvSpPr>
                <a:spLocks noChangeShapeType="1"/>
              </p:cNvSpPr>
              <p:nvPr/>
            </p:nvSpPr>
            <p:spPr bwMode="auto">
              <a:xfrm>
                <a:off x="4903" y="1814"/>
                <a:ext cx="80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1" name="Rectangle 15"/>
              <p:cNvSpPr>
                <a:spLocks noChangeArrowheads="1"/>
              </p:cNvSpPr>
              <p:nvPr/>
            </p:nvSpPr>
            <p:spPr bwMode="auto">
              <a:xfrm>
                <a:off x="4154" y="1169"/>
                <a:ext cx="450" cy="15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2" name="Rectangle 16"/>
              <p:cNvSpPr>
                <a:spLocks noChangeArrowheads="1"/>
              </p:cNvSpPr>
              <p:nvPr/>
            </p:nvSpPr>
            <p:spPr bwMode="auto">
              <a:xfrm>
                <a:off x="4147" y="1597"/>
                <a:ext cx="450" cy="15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3" name="Line 17"/>
              <p:cNvSpPr>
                <a:spLocks noChangeShapeType="1"/>
              </p:cNvSpPr>
              <p:nvPr/>
            </p:nvSpPr>
            <p:spPr bwMode="auto">
              <a:xfrm flipV="1">
                <a:off x="4623" y="1153"/>
                <a:ext cx="27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4" name="Line 18"/>
              <p:cNvSpPr>
                <a:spLocks noChangeShapeType="1"/>
              </p:cNvSpPr>
              <p:nvPr/>
            </p:nvSpPr>
            <p:spPr bwMode="auto">
              <a:xfrm>
                <a:off x="4593" y="1674"/>
                <a:ext cx="306" cy="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5" name="Line 19"/>
              <p:cNvSpPr>
                <a:spLocks noChangeShapeType="1"/>
              </p:cNvSpPr>
              <p:nvPr/>
            </p:nvSpPr>
            <p:spPr bwMode="auto">
              <a:xfrm flipH="1">
                <a:off x="5081" y="908"/>
                <a:ext cx="0" cy="10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6" name="Text Box 20"/>
              <p:cNvSpPr txBox="1">
                <a:spLocks noChangeArrowheads="1"/>
              </p:cNvSpPr>
              <p:nvPr/>
            </p:nvSpPr>
            <p:spPr bwMode="auto">
              <a:xfrm>
                <a:off x="4897" y="869"/>
                <a:ext cx="193" cy="1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600">
                    <a:latin typeface="Courier New" pitchFamily="49" charset="0"/>
                  </a:rPr>
                  <a:t>I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600">
                    <a:latin typeface="Courier New" pitchFamily="49" charset="0"/>
                  </a:rPr>
                  <a:t>I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600">
                    <a:latin typeface="Courier New" pitchFamily="49" charset="0"/>
                  </a:rPr>
                  <a:t>V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600">
                    <a:latin typeface="Courier New" pitchFamily="49" charset="0"/>
                  </a:rPr>
                  <a:t>I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600">
                    <a:latin typeface="Courier New" pitchFamily="49" charset="0"/>
                  </a:rPr>
                  <a:t>V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1600">
                    <a:latin typeface="Courier New" pitchFamily="49" charset="0"/>
                  </a:rPr>
                  <a:t>I</a:t>
                </a:r>
              </a:p>
            </p:txBody>
          </p:sp>
          <p:sp>
            <p:nvSpPr>
              <p:cNvPr id="13337" name="Rectangle 21"/>
              <p:cNvSpPr>
                <a:spLocks noChangeArrowheads="1"/>
              </p:cNvSpPr>
              <p:nvPr/>
            </p:nvSpPr>
            <p:spPr bwMode="auto">
              <a:xfrm>
                <a:off x="4137" y="1848"/>
                <a:ext cx="505" cy="17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8" name="Text Box 22"/>
              <p:cNvSpPr txBox="1">
                <a:spLocks noChangeArrowheads="1"/>
              </p:cNvSpPr>
              <p:nvPr/>
            </p:nvSpPr>
            <p:spPr bwMode="auto">
              <a:xfrm>
                <a:off x="4172" y="1803"/>
                <a:ext cx="4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ourier New" pitchFamily="49" charset="0"/>
                  </a:rPr>
                  <a:t>cnt</a:t>
                </a:r>
              </a:p>
            </p:txBody>
          </p:sp>
          <p:sp>
            <p:nvSpPr>
              <p:cNvPr id="13339" name="Text Box 23"/>
              <p:cNvSpPr txBox="1">
                <a:spLocks noChangeArrowheads="1"/>
              </p:cNvSpPr>
              <p:nvPr/>
            </p:nvSpPr>
            <p:spPr bwMode="auto">
              <a:xfrm>
                <a:off x="4119" y="1125"/>
                <a:ext cx="50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ourier New" pitchFamily="49" charset="0"/>
                  </a:rPr>
                  <a:t>iidx</a:t>
                </a:r>
              </a:p>
            </p:txBody>
          </p:sp>
          <p:sp>
            <p:nvSpPr>
              <p:cNvPr id="13340" name="Text Box 24"/>
              <p:cNvSpPr txBox="1">
                <a:spLocks noChangeArrowheads="1"/>
              </p:cNvSpPr>
              <p:nvPr/>
            </p:nvSpPr>
            <p:spPr bwMode="auto">
              <a:xfrm>
                <a:off x="4127" y="1536"/>
                <a:ext cx="50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ourier New" pitchFamily="49" charset="0"/>
                  </a:rPr>
                  <a:t>ridx</a:t>
                </a:r>
              </a:p>
            </p:txBody>
          </p:sp>
          <p:sp>
            <p:nvSpPr>
              <p:cNvPr id="13341" name="Text Box 25"/>
              <p:cNvSpPr txBox="1">
                <a:spLocks noChangeArrowheads="1"/>
              </p:cNvSpPr>
              <p:nvPr/>
            </p:nvSpPr>
            <p:spPr bwMode="auto">
              <a:xfrm>
                <a:off x="5086" y="1954"/>
                <a:ext cx="4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ourier New" pitchFamily="49" charset="0"/>
                  </a:rPr>
                  <a:t>buf</a:t>
                </a:r>
              </a:p>
            </p:txBody>
          </p:sp>
        </p:grpSp>
        <p:sp>
          <p:nvSpPr>
            <p:cNvPr id="13321" name="Rectangle 26" descr="Dark upward diagonal"/>
            <p:cNvSpPr>
              <a:spLocks noChangeArrowheads="1"/>
            </p:cNvSpPr>
            <p:nvPr/>
          </p:nvSpPr>
          <p:spPr bwMode="auto">
            <a:xfrm>
              <a:off x="5081" y="1262"/>
              <a:ext cx="623" cy="190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Rectangle 27" descr="Dark upward diagonal"/>
            <p:cNvSpPr>
              <a:spLocks noChangeArrowheads="1"/>
            </p:cNvSpPr>
            <p:nvPr/>
          </p:nvSpPr>
          <p:spPr bwMode="auto">
            <a:xfrm>
              <a:off x="5083" y="1627"/>
              <a:ext cx="623" cy="190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914400" y="1828800"/>
            <a:ext cx="4686300" cy="1354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solidFill>
                  <a:schemeClr val="accent4"/>
                </a:solidFill>
                <a:latin typeface="Verdana" pitchFamily="-96" charset="0"/>
              </a:rPr>
              <a:t>A circular buffer with two pointers </a:t>
            </a:r>
            <a:r>
              <a:rPr lang="en-US" dirty="0" err="1">
                <a:solidFill>
                  <a:schemeClr val="accent4"/>
                </a:solidFill>
                <a:latin typeface="Verdana" pitchFamily="-96" charset="0"/>
              </a:rPr>
              <a:t>iidx</a:t>
            </a:r>
            <a:r>
              <a:rPr lang="en-US" dirty="0">
                <a:solidFill>
                  <a:schemeClr val="accent4"/>
                </a:solidFill>
                <a:latin typeface="Verdana" pitchFamily="-96" charset="0"/>
              </a:rPr>
              <a:t> and </a:t>
            </a:r>
            <a:r>
              <a:rPr lang="en-US" dirty="0" err="1">
                <a:solidFill>
                  <a:schemeClr val="accent4"/>
                </a:solidFill>
                <a:latin typeface="Verdana" pitchFamily="-96" charset="0"/>
              </a:rPr>
              <a:t>ridx</a:t>
            </a:r>
            <a:r>
              <a:rPr lang="en-US" dirty="0">
                <a:solidFill>
                  <a:schemeClr val="accent4"/>
                </a:solidFill>
                <a:latin typeface="Verdana" pitchFamily="-96" charset="0"/>
              </a:rPr>
              <a:t>, and a counter </a:t>
            </a:r>
            <a:r>
              <a:rPr lang="en-US" dirty="0" err="1">
                <a:solidFill>
                  <a:schemeClr val="accent4"/>
                </a:solidFill>
                <a:latin typeface="Verdana" pitchFamily="-96" charset="0"/>
              </a:rPr>
              <a:t>cnt</a:t>
            </a:r>
            <a:endParaRPr lang="en-US" dirty="0">
              <a:solidFill>
                <a:schemeClr val="accent4"/>
              </a:solidFill>
              <a:latin typeface="Verdana" pitchFamily="-96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solidFill>
                <a:schemeClr val="accent4"/>
              </a:solidFill>
              <a:latin typeface="Verdana" pitchFamily="-96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solidFill>
                  <a:schemeClr val="accent4"/>
                </a:solidFill>
                <a:latin typeface="Verdana" pitchFamily="-96" charset="0"/>
              </a:rPr>
              <a:t>Elements are of Maybe type</a:t>
            </a:r>
          </a:p>
        </p:txBody>
      </p:sp>
      <p:sp>
        <p:nvSpPr>
          <p:cNvPr id="13316" name="Date Placeholder 3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3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944563" y="3541713"/>
            <a:ext cx="788046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mkCompletionBuffer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CompletionBuffer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#(size));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Vector#(size,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EHR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#(Maybe#(t)))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cb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        &lt;-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replicateM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mkEHR3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(Invalid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#(Bit#(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#(size),1)))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iidx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#(Bit#(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#(size),1)))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ridx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EHR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#(Bit#(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#(size),1)))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mkEHR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vsize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(size);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Bit#(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#(size),1))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sz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fromInteger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vsize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rules and methods...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53294580-05E8-4585-908E-66FCC5062CA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Completion Buffer</a:t>
            </a:r>
            <a:r>
              <a:rPr lang="en-US" sz="3600" smtClean="0"/>
              <a:t> </a:t>
            </a:r>
            <a:r>
              <a:rPr lang="en-US" sz="2400" i="1" smtClean="0"/>
              <a:t>cont</a:t>
            </a:r>
            <a:endParaRPr lang="en-US" sz="2400" smtClean="0"/>
          </a:p>
        </p:txBody>
      </p:sp>
      <p:sp>
        <p:nvSpPr>
          <p:cNvPr id="1536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1583" y="1489075"/>
            <a:ext cx="8277225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#(t)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getToken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cnt.r0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!==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cb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iidx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].w0(Invalid);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==sz-1 ? 0 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cnt.w0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cnt.r0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+ 1);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  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Times New Roman" pitchFamily="18" charset="0"/>
              </a:rPr>
              <a:t>method Action 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put(Token </a:t>
            </a:r>
            <a:r>
              <a:rPr lang="en-US" dirty="0" err="1">
                <a:latin typeface="Courier New" pitchFamily="49" charset="0"/>
                <a:cs typeface="Times New Roman" pitchFamily="18" charset="0"/>
              </a:rPr>
              <a:t>idx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, t data);</a:t>
            </a:r>
          </a:p>
          <a:p>
            <a:r>
              <a:rPr lang="en-US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cb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idx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].w1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(Valid data);    </a:t>
            </a:r>
            <a:endParaRPr lang="en-US" dirty="0" smtClean="0">
              <a:latin typeface="Courier New" pitchFamily="49" charset="0"/>
              <a:cs typeface="Times New Roman" pitchFamily="18" charset="0"/>
            </a:endParaRPr>
          </a:p>
          <a:p>
            <a:r>
              <a:rPr lang="en-US" b="1" dirty="0" err="1" smtClean="0">
                <a:latin typeface="Courier New" pitchFamily="49" charset="0"/>
                <a:cs typeface="Times New Roman" pitchFamily="18" charset="0"/>
              </a:rPr>
              <a:t>endmethod</a:t>
            </a:r>
            <a:endParaRPr lang="en-US" b="1" dirty="0">
              <a:latin typeface="Courier New" pitchFamily="49" charset="0"/>
              <a:cs typeface="Times New Roman" pitchFamily="18" charset="0"/>
            </a:endParaRPr>
          </a:p>
          <a:p>
            <a:r>
              <a:rPr lang="en-US" b="1" dirty="0">
                <a:latin typeface="Courier New" pitchFamily="49" charset="0"/>
                <a:cs typeface="Times New Roman" pitchFamily="18" charset="0"/>
              </a:rPr>
              <a:t>method </a:t>
            </a: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t </a:t>
            </a:r>
            <a:r>
              <a:rPr lang="en-US" dirty="0" err="1">
                <a:latin typeface="Courier New" pitchFamily="49" charset="0"/>
                <a:cs typeface="Times New Roman" pitchFamily="18" charset="0"/>
              </a:rPr>
              <a:t>getResult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() </a:t>
            </a:r>
            <a:r>
              <a:rPr lang="en-US" b="1" dirty="0" smtClean="0"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cnt.r1</a:t>
            </a: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!== 0 &amp;&amp;&amp;</a:t>
            </a:r>
          </a:p>
          <a:p>
            <a:r>
              <a:rPr lang="en-US" dirty="0">
                <a:latin typeface="Courier New" pitchFamily="49" charset="0"/>
                <a:cs typeface="Times New Roman" pitchFamily="18" charset="0"/>
              </a:rPr>
              <a:t>             (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cb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ridx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].r2 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matches tagged (Valid .x));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x;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method Action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deqResult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cnt.r1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!=0);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cb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ridx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].w2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(Invalid);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==sz-1 ? 0 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+ 1;         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cnt.w1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cnt.r1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– 1);   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63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64" name="Footer Placeholder 10"/>
          <p:cNvSpPr txBox="1">
            <a:spLocks noGrp="1"/>
          </p:cNvSpPr>
          <p:nvPr/>
        </p:nvSpPr>
        <p:spPr bwMode="auto">
          <a:xfrm>
            <a:off x="3098800" y="6400800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http://csg.csail.mit.edu/6.S078</a:t>
            </a:r>
          </a:p>
        </p:txBody>
      </p:sp>
      <p:sp>
        <p:nvSpPr>
          <p:cNvPr id="1536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14, 2012</a:t>
            </a:r>
            <a:endParaRPr lang="en-US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829072" y="2517773"/>
            <a:ext cx="3049116" cy="70788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>
                <a:latin typeface="+mn-lt"/>
              </a:rPr>
              <a:t>getToken</a:t>
            </a:r>
            <a:r>
              <a:rPr lang="en-US" dirty="0">
                <a:latin typeface="+mn-lt"/>
              </a:rPr>
              <a:t> &lt;  put &lt; </a:t>
            </a:r>
            <a:endParaRPr lang="en-US" dirty="0" smtClean="0">
              <a:latin typeface="+mn-lt"/>
            </a:endParaRPr>
          </a:p>
          <a:p>
            <a:pPr>
              <a:defRPr/>
            </a:pPr>
            <a:r>
              <a:rPr lang="en-US" dirty="0" err="1" smtClean="0">
                <a:latin typeface="+mn-lt"/>
              </a:rPr>
              <a:t>getResult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&lt; </a:t>
            </a:r>
            <a:r>
              <a:rPr lang="en-US" dirty="0" err="1">
                <a:latin typeface="+mn-lt"/>
              </a:rPr>
              <a:t>deqResult</a:t>
            </a:r>
            <a:endParaRPr lang="en-US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53294580-05E8-4585-908E-66FCC5062CA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Non-blocking Cache</a:t>
            </a:r>
            <a:endParaRPr lang="en-US" sz="3600" smtClean="0"/>
          </a:p>
        </p:txBody>
      </p:sp>
      <p:sp>
        <p:nvSpPr>
          <p:cNvPr id="23555" name="Rectangle 17"/>
          <p:cNvSpPr>
            <a:spLocks noChangeArrowheads="1"/>
          </p:cNvSpPr>
          <p:nvPr/>
        </p:nvSpPr>
        <p:spPr bwMode="auto">
          <a:xfrm>
            <a:off x="3895725" y="3573463"/>
            <a:ext cx="939800" cy="1287462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Buff</a:t>
            </a:r>
          </a:p>
        </p:txBody>
      </p:sp>
      <p:sp>
        <p:nvSpPr>
          <p:cNvPr id="23556" name="Rectangle 17"/>
          <p:cNvSpPr>
            <a:spLocks noChangeArrowheads="1"/>
          </p:cNvSpPr>
          <p:nvPr/>
        </p:nvSpPr>
        <p:spPr bwMode="auto">
          <a:xfrm>
            <a:off x="4981575" y="3573463"/>
            <a:ext cx="939800" cy="1287462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Ld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Buff</a:t>
            </a:r>
          </a:p>
        </p:txBody>
      </p:sp>
      <p:sp>
        <p:nvSpPr>
          <p:cNvPr id="23557" name="Rectangle 17"/>
          <p:cNvSpPr>
            <a:spLocks noChangeArrowheads="1"/>
          </p:cNvSpPr>
          <p:nvPr/>
        </p:nvSpPr>
        <p:spPr bwMode="auto">
          <a:xfrm>
            <a:off x="6076950" y="3573463"/>
            <a:ext cx="939800" cy="1287462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Wait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Buff</a:t>
            </a:r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 rot="-5400000">
            <a:off x="5668169" y="5544344"/>
            <a:ext cx="984250" cy="703262"/>
            <a:chOff x="1920" y="1392"/>
            <a:chExt cx="192" cy="192"/>
          </a:xfrm>
        </p:grpSpPr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1968" y="1392"/>
              <a:ext cx="144" cy="192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2064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2016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1920" y="1392"/>
              <a:ext cx="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1920" y="1584"/>
              <a:ext cx="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3564" name="Group 12"/>
          <p:cNvGrpSpPr>
            <a:grpSpLocks/>
          </p:cNvGrpSpPr>
          <p:nvPr/>
        </p:nvGrpSpPr>
        <p:grpSpPr bwMode="auto">
          <a:xfrm rot="5400000" flipV="1">
            <a:off x="4753769" y="5534819"/>
            <a:ext cx="984250" cy="703262"/>
            <a:chOff x="1920" y="1392"/>
            <a:chExt cx="192" cy="192"/>
          </a:xfrm>
        </p:grpSpPr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1968" y="1392"/>
              <a:ext cx="144" cy="192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2064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2016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1920" y="1392"/>
              <a:ext cx="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1920" y="1584"/>
              <a:ext cx="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3571" name="Rectangle 17"/>
          <p:cNvSpPr>
            <a:spLocks noChangeArrowheads="1"/>
          </p:cNvSpPr>
          <p:nvPr/>
        </p:nvSpPr>
        <p:spPr bwMode="auto">
          <a:xfrm>
            <a:off x="1543050" y="3573463"/>
            <a:ext cx="434975" cy="1287462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3572" name="Rectangle 17"/>
          <p:cNvSpPr>
            <a:spLocks noChangeArrowheads="1"/>
          </p:cNvSpPr>
          <p:nvPr/>
        </p:nvSpPr>
        <p:spPr bwMode="auto">
          <a:xfrm>
            <a:off x="1981200" y="3573463"/>
            <a:ext cx="549275" cy="1287462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/>
              <a:t>Tag</a:t>
            </a:r>
          </a:p>
        </p:txBody>
      </p:sp>
      <p:sp>
        <p:nvSpPr>
          <p:cNvPr id="23573" name="Rectangle 17"/>
          <p:cNvSpPr>
            <a:spLocks noChangeArrowheads="1"/>
          </p:cNvSpPr>
          <p:nvPr/>
        </p:nvSpPr>
        <p:spPr bwMode="auto">
          <a:xfrm>
            <a:off x="2533650" y="3573463"/>
            <a:ext cx="682625" cy="1287462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Data</a:t>
            </a:r>
          </a:p>
        </p:txBody>
      </p:sp>
      <p:sp>
        <p:nvSpPr>
          <p:cNvPr id="23574" name="Freeform 22"/>
          <p:cNvSpPr>
            <a:spLocks noChangeArrowheads="1"/>
          </p:cNvSpPr>
          <p:nvPr/>
        </p:nvSpPr>
        <p:spPr bwMode="auto">
          <a:xfrm>
            <a:off x="2278063" y="2105025"/>
            <a:ext cx="1139825" cy="838200"/>
          </a:xfrm>
          <a:custGeom>
            <a:avLst/>
            <a:gdLst/>
            <a:ahLst/>
            <a:cxnLst>
              <a:cxn ang="0">
                <a:pos x="800" y="349"/>
              </a:cxn>
              <a:cxn ang="0">
                <a:pos x="812" y="373"/>
              </a:cxn>
              <a:cxn ang="0">
                <a:pos x="800" y="426"/>
              </a:cxn>
              <a:cxn ang="0">
                <a:pos x="740" y="485"/>
              </a:cxn>
              <a:cxn ang="0">
                <a:pos x="639" y="509"/>
              </a:cxn>
              <a:cxn ang="0">
                <a:pos x="579" y="503"/>
              </a:cxn>
              <a:cxn ang="0">
                <a:pos x="531" y="485"/>
              </a:cxn>
              <a:cxn ang="0">
                <a:pos x="501" y="515"/>
              </a:cxn>
              <a:cxn ang="0">
                <a:pos x="460" y="526"/>
              </a:cxn>
              <a:cxn ang="0">
                <a:pos x="418" y="515"/>
              </a:cxn>
              <a:cxn ang="0">
                <a:pos x="394" y="485"/>
              </a:cxn>
              <a:cxn ang="0">
                <a:pos x="352" y="497"/>
              </a:cxn>
              <a:cxn ang="0">
                <a:pos x="310" y="503"/>
              </a:cxn>
              <a:cxn ang="0">
                <a:pos x="221" y="485"/>
              </a:cxn>
              <a:cxn ang="0">
                <a:pos x="161" y="444"/>
              </a:cxn>
              <a:cxn ang="0">
                <a:pos x="137" y="414"/>
              </a:cxn>
              <a:cxn ang="0">
                <a:pos x="137" y="414"/>
              </a:cxn>
              <a:cxn ang="0">
                <a:pos x="90" y="408"/>
              </a:cxn>
              <a:cxn ang="0">
                <a:pos x="24" y="373"/>
              </a:cxn>
              <a:cxn ang="0">
                <a:pos x="0" y="308"/>
              </a:cxn>
              <a:cxn ang="0">
                <a:pos x="30" y="242"/>
              </a:cxn>
              <a:cxn ang="0">
                <a:pos x="101" y="201"/>
              </a:cxn>
              <a:cxn ang="0">
                <a:pos x="101" y="201"/>
              </a:cxn>
              <a:cxn ang="0">
                <a:pos x="95" y="189"/>
              </a:cxn>
              <a:cxn ang="0">
                <a:pos x="78" y="160"/>
              </a:cxn>
              <a:cxn ang="0">
                <a:pos x="84" y="100"/>
              </a:cxn>
              <a:cxn ang="0">
                <a:pos x="149" y="47"/>
              </a:cxn>
              <a:cxn ang="0">
                <a:pos x="227" y="41"/>
              </a:cxn>
              <a:cxn ang="0">
                <a:pos x="275" y="59"/>
              </a:cxn>
              <a:cxn ang="0">
                <a:pos x="298" y="77"/>
              </a:cxn>
              <a:cxn ang="0">
                <a:pos x="304" y="77"/>
              </a:cxn>
              <a:cxn ang="0">
                <a:pos x="304" y="77"/>
              </a:cxn>
              <a:cxn ang="0">
                <a:pos x="310" y="77"/>
              </a:cxn>
              <a:cxn ang="0">
                <a:pos x="340" y="53"/>
              </a:cxn>
              <a:cxn ang="0">
                <a:pos x="382" y="41"/>
              </a:cxn>
              <a:cxn ang="0">
                <a:pos x="406" y="47"/>
              </a:cxn>
              <a:cxn ang="0">
                <a:pos x="430" y="53"/>
              </a:cxn>
              <a:cxn ang="0">
                <a:pos x="436" y="53"/>
              </a:cxn>
              <a:cxn ang="0">
                <a:pos x="436" y="47"/>
              </a:cxn>
              <a:cxn ang="0">
                <a:pos x="496" y="12"/>
              </a:cxn>
              <a:cxn ang="0">
                <a:pos x="573" y="0"/>
              </a:cxn>
              <a:cxn ang="0">
                <a:pos x="669" y="24"/>
              </a:cxn>
              <a:cxn ang="0">
                <a:pos x="722" y="77"/>
              </a:cxn>
              <a:cxn ang="0">
                <a:pos x="728" y="118"/>
              </a:cxn>
              <a:cxn ang="0">
                <a:pos x="728" y="124"/>
              </a:cxn>
              <a:cxn ang="0">
                <a:pos x="734" y="130"/>
              </a:cxn>
              <a:cxn ang="0">
                <a:pos x="746" y="130"/>
              </a:cxn>
              <a:cxn ang="0">
                <a:pos x="794" y="136"/>
              </a:cxn>
              <a:cxn ang="0">
                <a:pos x="860" y="171"/>
              </a:cxn>
              <a:cxn ang="0">
                <a:pos x="884" y="237"/>
              </a:cxn>
              <a:cxn ang="0">
                <a:pos x="860" y="296"/>
              </a:cxn>
              <a:cxn ang="0">
                <a:pos x="794" y="337"/>
              </a:cxn>
            </a:cxnLst>
            <a:rect l="0" t="0" r="r" b="b"/>
            <a:pathLst>
              <a:path w="884" h="526">
                <a:moveTo>
                  <a:pt x="794" y="337"/>
                </a:moveTo>
                <a:lnTo>
                  <a:pt x="800" y="349"/>
                </a:lnTo>
                <a:lnTo>
                  <a:pt x="806" y="361"/>
                </a:lnTo>
                <a:lnTo>
                  <a:pt x="812" y="373"/>
                </a:lnTo>
                <a:lnTo>
                  <a:pt x="812" y="390"/>
                </a:lnTo>
                <a:lnTo>
                  <a:pt x="800" y="426"/>
                </a:lnTo>
                <a:lnTo>
                  <a:pt x="776" y="461"/>
                </a:lnTo>
                <a:lnTo>
                  <a:pt x="740" y="485"/>
                </a:lnTo>
                <a:lnTo>
                  <a:pt x="693" y="503"/>
                </a:lnTo>
                <a:lnTo>
                  <a:pt x="639" y="509"/>
                </a:lnTo>
                <a:lnTo>
                  <a:pt x="609" y="503"/>
                </a:lnTo>
                <a:lnTo>
                  <a:pt x="579" y="503"/>
                </a:lnTo>
                <a:lnTo>
                  <a:pt x="555" y="497"/>
                </a:lnTo>
                <a:lnTo>
                  <a:pt x="531" y="485"/>
                </a:lnTo>
                <a:lnTo>
                  <a:pt x="519" y="503"/>
                </a:lnTo>
                <a:lnTo>
                  <a:pt x="501" y="515"/>
                </a:lnTo>
                <a:lnTo>
                  <a:pt x="484" y="521"/>
                </a:lnTo>
                <a:lnTo>
                  <a:pt x="460" y="526"/>
                </a:lnTo>
                <a:lnTo>
                  <a:pt x="442" y="521"/>
                </a:lnTo>
                <a:lnTo>
                  <a:pt x="418" y="515"/>
                </a:lnTo>
                <a:lnTo>
                  <a:pt x="406" y="503"/>
                </a:lnTo>
                <a:lnTo>
                  <a:pt x="394" y="485"/>
                </a:lnTo>
                <a:lnTo>
                  <a:pt x="376" y="491"/>
                </a:lnTo>
                <a:lnTo>
                  <a:pt x="352" y="497"/>
                </a:lnTo>
                <a:lnTo>
                  <a:pt x="334" y="497"/>
                </a:lnTo>
                <a:lnTo>
                  <a:pt x="310" y="503"/>
                </a:lnTo>
                <a:lnTo>
                  <a:pt x="263" y="497"/>
                </a:lnTo>
                <a:lnTo>
                  <a:pt x="221" y="485"/>
                </a:lnTo>
                <a:lnTo>
                  <a:pt x="185" y="467"/>
                </a:lnTo>
                <a:lnTo>
                  <a:pt x="161" y="444"/>
                </a:lnTo>
                <a:lnTo>
                  <a:pt x="143" y="414"/>
                </a:lnTo>
                <a:lnTo>
                  <a:pt x="137" y="414"/>
                </a:lnTo>
                <a:lnTo>
                  <a:pt x="131" y="414"/>
                </a:lnTo>
                <a:lnTo>
                  <a:pt x="90" y="408"/>
                </a:lnTo>
                <a:lnTo>
                  <a:pt x="54" y="390"/>
                </a:lnTo>
                <a:lnTo>
                  <a:pt x="24" y="373"/>
                </a:lnTo>
                <a:lnTo>
                  <a:pt x="6" y="343"/>
                </a:lnTo>
                <a:lnTo>
                  <a:pt x="0" y="308"/>
                </a:lnTo>
                <a:lnTo>
                  <a:pt x="6" y="272"/>
                </a:lnTo>
                <a:lnTo>
                  <a:pt x="30" y="242"/>
                </a:lnTo>
                <a:lnTo>
                  <a:pt x="60" y="219"/>
                </a:lnTo>
                <a:lnTo>
                  <a:pt x="101" y="201"/>
                </a:lnTo>
                <a:lnTo>
                  <a:pt x="107" y="201"/>
                </a:lnTo>
                <a:lnTo>
                  <a:pt x="95" y="189"/>
                </a:lnTo>
                <a:lnTo>
                  <a:pt x="84" y="177"/>
                </a:lnTo>
                <a:lnTo>
                  <a:pt x="78" y="160"/>
                </a:lnTo>
                <a:lnTo>
                  <a:pt x="78" y="142"/>
                </a:lnTo>
                <a:lnTo>
                  <a:pt x="84" y="100"/>
                </a:lnTo>
                <a:lnTo>
                  <a:pt x="113" y="71"/>
                </a:lnTo>
                <a:lnTo>
                  <a:pt x="149" y="47"/>
                </a:lnTo>
                <a:lnTo>
                  <a:pt x="197" y="35"/>
                </a:lnTo>
                <a:lnTo>
                  <a:pt x="227" y="41"/>
                </a:lnTo>
                <a:lnTo>
                  <a:pt x="251" y="47"/>
                </a:lnTo>
                <a:lnTo>
                  <a:pt x="275" y="59"/>
                </a:lnTo>
                <a:lnTo>
                  <a:pt x="293" y="77"/>
                </a:lnTo>
                <a:lnTo>
                  <a:pt x="298" y="77"/>
                </a:lnTo>
                <a:lnTo>
                  <a:pt x="304" y="77"/>
                </a:lnTo>
                <a:lnTo>
                  <a:pt x="310" y="77"/>
                </a:lnTo>
                <a:lnTo>
                  <a:pt x="322" y="59"/>
                </a:lnTo>
                <a:lnTo>
                  <a:pt x="340" y="53"/>
                </a:lnTo>
                <a:lnTo>
                  <a:pt x="358" y="47"/>
                </a:lnTo>
                <a:lnTo>
                  <a:pt x="382" y="41"/>
                </a:lnTo>
                <a:lnTo>
                  <a:pt x="394" y="41"/>
                </a:lnTo>
                <a:lnTo>
                  <a:pt x="406" y="47"/>
                </a:lnTo>
                <a:lnTo>
                  <a:pt x="418" y="53"/>
                </a:lnTo>
                <a:lnTo>
                  <a:pt x="430" y="53"/>
                </a:lnTo>
                <a:lnTo>
                  <a:pt x="436" y="53"/>
                </a:lnTo>
                <a:lnTo>
                  <a:pt x="436" y="47"/>
                </a:lnTo>
                <a:lnTo>
                  <a:pt x="466" y="29"/>
                </a:lnTo>
                <a:lnTo>
                  <a:pt x="496" y="12"/>
                </a:lnTo>
                <a:lnTo>
                  <a:pt x="531" y="6"/>
                </a:lnTo>
                <a:lnTo>
                  <a:pt x="573" y="0"/>
                </a:lnTo>
                <a:lnTo>
                  <a:pt x="621" y="6"/>
                </a:lnTo>
                <a:lnTo>
                  <a:pt x="669" y="24"/>
                </a:lnTo>
                <a:lnTo>
                  <a:pt x="699" y="47"/>
                </a:lnTo>
                <a:lnTo>
                  <a:pt x="722" y="77"/>
                </a:lnTo>
                <a:lnTo>
                  <a:pt x="728" y="112"/>
                </a:lnTo>
                <a:lnTo>
                  <a:pt x="728" y="118"/>
                </a:lnTo>
                <a:lnTo>
                  <a:pt x="728" y="124"/>
                </a:lnTo>
                <a:lnTo>
                  <a:pt x="728" y="130"/>
                </a:lnTo>
                <a:lnTo>
                  <a:pt x="734" y="130"/>
                </a:lnTo>
                <a:lnTo>
                  <a:pt x="740" y="130"/>
                </a:lnTo>
                <a:lnTo>
                  <a:pt x="746" y="130"/>
                </a:lnTo>
                <a:lnTo>
                  <a:pt x="794" y="136"/>
                </a:lnTo>
                <a:lnTo>
                  <a:pt x="830" y="148"/>
                </a:lnTo>
                <a:lnTo>
                  <a:pt x="860" y="171"/>
                </a:lnTo>
                <a:lnTo>
                  <a:pt x="878" y="201"/>
                </a:lnTo>
                <a:lnTo>
                  <a:pt x="884" y="237"/>
                </a:lnTo>
                <a:lnTo>
                  <a:pt x="878" y="272"/>
                </a:lnTo>
                <a:lnTo>
                  <a:pt x="860" y="296"/>
                </a:lnTo>
                <a:lnTo>
                  <a:pt x="830" y="319"/>
                </a:lnTo>
                <a:lnTo>
                  <a:pt x="794" y="337"/>
                </a:lnTo>
              </a:path>
            </a:pathLst>
          </a:cu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75" name="Group 23"/>
          <p:cNvGrpSpPr>
            <a:grpSpLocks/>
          </p:cNvGrpSpPr>
          <p:nvPr/>
        </p:nvGrpSpPr>
        <p:grpSpPr bwMode="auto">
          <a:xfrm rot="-5400000">
            <a:off x="5468144" y="2296319"/>
            <a:ext cx="984250" cy="703262"/>
            <a:chOff x="1920" y="1392"/>
            <a:chExt cx="192" cy="192"/>
          </a:xfrm>
        </p:grpSpPr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1968" y="1392"/>
              <a:ext cx="144" cy="192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77" name="Line 25"/>
            <p:cNvSpPr>
              <a:spLocks noChangeShapeType="1"/>
            </p:cNvSpPr>
            <p:nvPr/>
          </p:nvSpPr>
          <p:spPr bwMode="auto">
            <a:xfrm>
              <a:off x="2064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78" name="Line 26"/>
            <p:cNvSpPr>
              <a:spLocks noChangeShapeType="1"/>
            </p:cNvSpPr>
            <p:nvPr/>
          </p:nvSpPr>
          <p:spPr bwMode="auto">
            <a:xfrm>
              <a:off x="2016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79" name="Line 27"/>
            <p:cNvSpPr>
              <a:spLocks noChangeShapeType="1"/>
            </p:cNvSpPr>
            <p:nvPr/>
          </p:nvSpPr>
          <p:spPr bwMode="auto">
            <a:xfrm>
              <a:off x="1920" y="1392"/>
              <a:ext cx="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80" name="Line 28"/>
            <p:cNvSpPr>
              <a:spLocks noChangeShapeType="1"/>
            </p:cNvSpPr>
            <p:nvPr/>
          </p:nvSpPr>
          <p:spPr bwMode="auto">
            <a:xfrm>
              <a:off x="1920" y="1584"/>
              <a:ext cx="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4032250" y="6330950"/>
            <a:ext cx="581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wbQ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4832350" y="6340475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mReqQ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5699125" y="6340475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mRespQ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6261100" y="2368550"/>
            <a:ext cx="55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hitQ</a:t>
            </a:r>
          </a:p>
        </p:txBody>
      </p:sp>
      <p:grpSp>
        <p:nvGrpSpPr>
          <p:cNvPr id="23585" name="Group 33"/>
          <p:cNvGrpSpPr>
            <a:grpSpLocks/>
          </p:cNvGrpSpPr>
          <p:nvPr/>
        </p:nvGrpSpPr>
        <p:grpSpPr bwMode="auto">
          <a:xfrm rot="5400000" flipV="1">
            <a:off x="3839369" y="5534819"/>
            <a:ext cx="984250" cy="703262"/>
            <a:chOff x="1920" y="1392"/>
            <a:chExt cx="192" cy="192"/>
          </a:xfrm>
        </p:grpSpPr>
        <p:sp>
          <p:nvSpPr>
            <p:cNvPr id="23586" name="Rectangle 34"/>
            <p:cNvSpPr>
              <a:spLocks noChangeArrowheads="1"/>
            </p:cNvSpPr>
            <p:nvPr/>
          </p:nvSpPr>
          <p:spPr bwMode="auto">
            <a:xfrm>
              <a:off x="1968" y="1392"/>
              <a:ext cx="144" cy="192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87" name="Line 35"/>
            <p:cNvSpPr>
              <a:spLocks noChangeShapeType="1"/>
            </p:cNvSpPr>
            <p:nvPr/>
          </p:nvSpPr>
          <p:spPr bwMode="auto">
            <a:xfrm>
              <a:off x="2064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88" name="Line 36"/>
            <p:cNvSpPr>
              <a:spLocks noChangeShapeType="1"/>
            </p:cNvSpPr>
            <p:nvPr/>
          </p:nvSpPr>
          <p:spPr bwMode="auto">
            <a:xfrm>
              <a:off x="2016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89" name="Line 37"/>
            <p:cNvSpPr>
              <a:spLocks noChangeShapeType="1"/>
            </p:cNvSpPr>
            <p:nvPr/>
          </p:nvSpPr>
          <p:spPr bwMode="auto">
            <a:xfrm>
              <a:off x="1920" y="1392"/>
              <a:ext cx="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90" name="Line 38"/>
            <p:cNvSpPr>
              <a:spLocks noChangeShapeType="1"/>
            </p:cNvSpPr>
            <p:nvPr/>
          </p:nvSpPr>
          <p:spPr bwMode="auto">
            <a:xfrm>
              <a:off x="1920" y="1584"/>
              <a:ext cx="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3591" name="Line 8"/>
          <p:cNvSpPr>
            <a:spLocks noChangeShapeType="1"/>
          </p:cNvSpPr>
          <p:nvPr/>
        </p:nvSpPr>
        <p:spPr bwMode="auto">
          <a:xfrm rot="16200000" flipH="1">
            <a:off x="6389687" y="3443288"/>
            <a:ext cx="288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592" name="Line 22"/>
          <p:cNvSpPr>
            <a:spLocks noChangeShapeType="1"/>
          </p:cNvSpPr>
          <p:nvPr/>
        </p:nvSpPr>
        <p:spPr bwMode="auto">
          <a:xfrm rot="5400000" flipH="1" flipV="1">
            <a:off x="4641850" y="1401763"/>
            <a:ext cx="0" cy="3797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3" name="Line 8"/>
          <p:cNvSpPr>
            <a:spLocks noChangeShapeType="1"/>
          </p:cNvSpPr>
          <p:nvPr/>
        </p:nvSpPr>
        <p:spPr bwMode="auto">
          <a:xfrm rot="16200000" flipH="1">
            <a:off x="5303837" y="3433763"/>
            <a:ext cx="288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594" name="Line 8"/>
          <p:cNvSpPr>
            <a:spLocks noChangeShapeType="1"/>
          </p:cNvSpPr>
          <p:nvPr/>
        </p:nvSpPr>
        <p:spPr bwMode="auto">
          <a:xfrm rot="16200000" flipH="1">
            <a:off x="4189412" y="3433763"/>
            <a:ext cx="288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595" name="Line 46"/>
          <p:cNvSpPr>
            <a:spLocks noChangeShapeType="1"/>
          </p:cNvSpPr>
          <p:nvPr/>
        </p:nvSpPr>
        <p:spPr bwMode="auto">
          <a:xfrm flipH="1" flipV="1">
            <a:off x="2752725" y="2908300"/>
            <a:ext cx="0" cy="387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596" name="Line 35"/>
          <p:cNvSpPr>
            <a:spLocks noChangeShapeType="1"/>
          </p:cNvSpPr>
          <p:nvPr/>
        </p:nvSpPr>
        <p:spPr bwMode="auto">
          <a:xfrm flipH="1" flipV="1">
            <a:off x="2341563" y="2741613"/>
            <a:ext cx="0" cy="8143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597" name="Line 35"/>
          <p:cNvSpPr>
            <a:spLocks noChangeShapeType="1"/>
          </p:cNvSpPr>
          <p:nvPr/>
        </p:nvSpPr>
        <p:spPr bwMode="auto">
          <a:xfrm flipH="1" flipV="1">
            <a:off x="3074988" y="2903538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598" name="Line 35"/>
          <p:cNvSpPr>
            <a:spLocks noChangeShapeType="1"/>
          </p:cNvSpPr>
          <p:nvPr/>
        </p:nvSpPr>
        <p:spPr bwMode="auto">
          <a:xfrm flipH="1" flipV="1">
            <a:off x="3313113" y="2751138"/>
            <a:ext cx="0" cy="366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599" name="Line 22"/>
          <p:cNvSpPr>
            <a:spLocks noChangeShapeType="1"/>
          </p:cNvSpPr>
          <p:nvPr/>
        </p:nvSpPr>
        <p:spPr bwMode="auto">
          <a:xfrm rot="5400000" flipH="1" flipV="1">
            <a:off x="3575050" y="2697163"/>
            <a:ext cx="0" cy="101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0" name="Line 46"/>
          <p:cNvSpPr>
            <a:spLocks noChangeShapeType="1"/>
          </p:cNvSpPr>
          <p:nvPr/>
        </p:nvSpPr>
        <p:spPr bwMode="auto">
          <a:xfrm flipH="1" flipV="1">
            <a:off x="4076700" y="3203575"/>
            <a:ext cx="0" cy="365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3601" name="Group 49"/>
          <p:cNvGrpSpPr>
            <a:grpSpLocks/>
          </p:cNvGrpSpPr>
          <p:nvPr/>
        </p:nvGrpSpPr>
        <p:grpSpPr bwMode="auto">
          <a:xfrm>
            <a:off x="3314700" y="3108325"/>
            <a:ext cx="1949450" cy="454025"/>
            <a:chOff x="2292" y="1946"/>
            <a:chExt cx="640" cy="244"/>
          </a:xfrm>
        </p:grpSpPr>
        <p:sp>
          <p:nvSpPr>
            <p:cNvPr id="23602" name="Line 22"/>
            <p:cNvSpPr>
              <a:spLocks noChangeShapeType="1"/>
            </p:cNvSpPr>
            <p:nvPr/>
          </p:nvSpPr>
          <p:spPr bwMode="auto">
            <a:xfrm rot="5400000" flipH="1" flipV="1">
              <a:off x="2612" y="1627"/>
              <a:ext cx="0" cy="6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Line 46"/>
            <p:cNvSpPr>
              <a:spLocks noChangeShapeType="1"/>
            </p:cNvSpPr>
            <p:nvPr/>
          </p:nvSpPr>
          <p:spPr bwMode="auto">
            <a:xfrm flipH="1" flipV="1">
              <a:off x="2928" y="1946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04" name="Line 8"/>
          <p:cNvSpPr>
            <a:spLocks noChangeShapeType="1"/>
          </p:cNvSpPr>
          <p:nvPr/>
        </p:nvSpPr>
        <p:spPr bwMode="auto">
          <a:xfrm rot="16200000" flipH="1">
            <a:off x="3794125" y="5248275"/>
            <a:ext cx="774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05" name="Line 8"/>
          <p:cNvSpPr>
            <a:spLocks noChangeShapeType="1"/>
          </p:cNvSpPr>
          <p:nvPr/>
        </p:nvSpPr>
        <p:spPr bwMode="auto">
          <a:xfrm rot="16200000" flipH="1">
            <a:off x="5013325" y="5257800"/>
            <a:ext cx="774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06" name="Line 8"/>
          <p:cNvSpPr>
            <a:spLocks noChangeShapeType="1"/>
          </p:cNvSpPr>
          <p:nvPr/>
        </p:nvSpPr>
        <p:spPr bwMode="auto">
          <a:xfrm rot="5400000">
            <a:off x="4222750" y="5391150"/>
            <a:ext cx="488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3607" name="Group 55"/>
          <p:cNvGrpSpPr>
            <a:grpSpLocks/>
          </p:cNvGrpSpPr>
          <p:nvPr/>
        </p:nvGrpSpPr>
        <p:grpSpPr bwMode="auto">
          <a:xfrm rot="16200000" flipH="1">
            <a:off x="3440528" y="4110804"/>
            <a:ext cx="282009" cy="1768291"/>
            <a:chOff x="2292" y="1946"/>
            <a:chExt cx="661" cy="244"/>
          </a:xfrm>
        </p:grpSpPr>
        <p:sp>
          <p:nvSpPr>
            <p:cNvPr id="23608" name="Line 22"/>
            <p:cNvSpPr>
              <a:spLocks noChangeShapeType="1"/>
            </p:cNvSpPr>
            <p:nvPr/>
          </p:nvSpPr>
          <p:spPr bwMode="auto">
            <a:xfrm rot="5400000" flipH="1" flipV="1">
              <a:off x="2612" y="1627"/>
              <a:ext cx="0" cy="6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Line 46"/>
            <p:cNvSpPr>
              <a:spLocks noChangeShapeType="1"/>
            </p:cNvSpPr>
            <p:nvPr/>
          </p:nvSpPr>
          <p:spPr bwMode="auto">
            <a:xfrm flipH="1" flipV="1">
              <a:off x="2953" y="1946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10" name="Line 35"/>
          <p:cNvSpPr>
            <a:spLocks noChangeShapeType="1"/>
          </p:cNvSpPr>
          <p:nvPr/>
        </p:nvSpPr>
        <p:spPr bwMode="auto">
          <a:xfrm flipH="1" flipV="1">
            <a:off x="5837238" y="4865688"/>
            <a:ext cx="0" cy="528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11" name="Line 35"/>
          <p:cNvSpPr>
            <a:spLocks noChangeShapeType="1"/>
          </p:cNvSpPr>
          <p:nvPr/>
        </p:nvSpPr>
        <p:spPr bwMode="auto">
          <a:xfrm flipH="1" flipV="1">
            <a:off x="6370638" y="4865688"/>
            <a:ext cx="0" cy="528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12" name="Line 22"/>
          <p:cNvSpPr>
            <a:spLocks noChangeShapeType="1"/>
          </p:cNvSpPr>
          <p:nvPr/>
        </p:nvSpPr>
        <p:spPr bwMode="auto">
          <a:xfrm rot="16200000" flipH="1" flipV="1">
            <a:off x="4035426" y="3467100"/>
            <a:ext cx="0" cy="3597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13" name="Line 46"/>
          <p:cNvSpPr>
            <a:spLocks noChangeShapeType="1"/>
          </p:cNvSpPr>
          <p:nvPr/>
        </p:nvSpPr>
        <p:spPr bwMode="auto">
          <a:xfrm rot="10800000" flipH="1" flipV="1">
            <a:off x="2238855" y="4870450"/>
            <a:ext cx="0" cy="396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14" name="Line 35"/>
          <p:cNvSpPr>
            <a:spLocks noChangeShapeType="1"/>
          </p:cNvSpPr>
          <p:nvPr/>
        </p:nvSpPr>
        <p:spPr bwMode="auto">
          <a:xfrm flipH="1" flipV="1">
            <a:off x="5722938" y="2894013"/>
            <a:ext cx="0" cy="671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15" name="Line 35"/>
          <p:cNvSpPr>
            <a:spLocks noChangeShapeType="1"/>
          </p:cNvSpPr>
          <p:nvPr/>
        </p:nvSpPr>
        <p:spPr bwMode="auto">
          <a:xfrm flipH="1" flipV="1">
            <a:off x="6189663" y="2894013"/>
            <a:ext cx="0" cy="671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16" name="Line 35"/>
          <p:cNvSpPr>
            <a:spLocks noChangeShapeType="1"/>
          </p:cNvSpPr>
          <p:nvPr/>
        </p:nvSpPr>
        <p:spPr bwMode="auto">
          <a:xfrm flipV="1">
            <a:off x="5951538" y="2894013"/>
            <a:ext cx="0" cy="401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17" name="Line 8"/>
          <p:cNvSpPr>
            <a:spLocks noChangeShapeType="1"/>
          </p:cNvSpPr>
          <p:nvPr/>
        </p:nvSpPr>
        <p:spPr bwMode="auto">
          <a:xfrm rot="5400000">
            <a:off x="2517775" y="1943100"/>
            <a:ext cx="488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18" name="Line 8"/>
          <p:cNvSpPr>
            <a:spLocks noChangeShapeType="1"/>
          </p:cNvSpPr>
          <p:nvPr/>
        </p:nvSpPr>
        <p:spPr bwMode="auto">
          <a:xfrm rot="5400000">
            <a:off x="5889625" y="1914525"/>
            <a:ext cx="488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19" name="Line 8"/>
          <p:cNvSpPr>
            <a:spLocks noChangeShapeType="1"/>
          </p:cNvSpPr>
          <p:nvPr/>
        </p:nvSpPr>
        <p:spPr bwMode="auto">
          <a:xfrm rot="16200000" flipV="1">
            <a:off x="5537200" y="1905000"/>
            <a:ext cx="488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620" name="Text Box 68"/>
          <p:cNvSpPr txBox="1">
            <a:spLocks noChangeArrowheads="1"/>
          </p:cNvSpPr>
          <p:nvPr/>
        </p:nvSpPr>
        <p:spPr bwMode="auto">
          <a:xfrm>
            <a:off x="6099175" y="17399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respDeq</a:t>
            </a:r>
          </a:p>
        </p:txBody>
      </p:sp>
      <p:sp>
        <p:nvSpPr>
          <p:cNvPr id="23621" name="Text Box 69"/>
          <p:cNvSpPr txBox="1">
            <a:spLocks noChangeArrowheads="1"/>
          </p:cNvSpPr>
          <p:nvPr/>
        </p:nvSpPr>
        <p:spPr bwMode="auto">
          <a:xfrm>
            <a:off x="5260975" y="1749425"/>
            <a:ext cx="569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resp</a:t>
            </a:r>
          </a:p>
        </p:txBody>
      </p:sp>
      <p:sp>
        <p:nvSpPr>
          <p:cNvPr id="23622" name="Text Box 70"/>
          <p:cNvSpPr txBox="1">
            <a:spLocks noChangeArrowheads="1"/>
          </p:cNvSpPr>
          <p:nvPr/>
        </p:nvSpPr>
        <p:spPr bwMode="auto">
          <a:xfrm>
            <a:off x="2727325" y="1749425"/>
            <a:ext cx="477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req</a:t>
            </a:r>
          </a:p>
        </p:txBody>
      </p:sp>
      <p:sp>
        <p:nvSpPr>
          <p:cNvPr id="71" name="Date Placeholder 7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14, 2012</a:t>
            </a:r>
            <a:endParaRPr lang="en-US" dirty="0"/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L25-</a:t>
            </a:r>
            <a:fld id="{B8C2EB5D-E598-42BB-A681-4492B2E921C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3" name="Footer Placeholder 7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7006857" y="4008475"/>
            <a:ext cx="1977654" cy="2575809"/>
            <a:chOff x="7006857" y="4008475"/>
            <a:chExt cx="1977654" cy="2575809"/>
          </a:xfrm>
        </p:grpSpPr>
        <p:sp>
          <p:nvSpPr>
            <p:cNvPr id="75" name="TextBox 74"/>
            <p:cNvSpPr txBox="1"/>
            <p:nvPr/>
          </p:nvSpPr>
          <p:spPr>
            <a:xfrm>
              <a:off x="7076252" y="4029739"/>
              <a:ext cx="1908259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Holds </a:t>
              </a:r>
              <a:r>
                <a:rPr lang="en-US" dirty="0" err="1" smtClean="0"/>
                <a:t>reqs</a:t>
              </a:r>
              <a:r>
                <a:rPr lang="en-US" dirty="0" smtClean="0"/>
                <a:t> </a:t>
              </a:r>
              <a:r>
                <a:rPr lang="en-US" dirty="0" smtClean="0"/>
                <a:t>that must be deferred  because the address is already being processed</a:t>
              </a:r>
              <a:endParaRPr lang="en-US" dirty="0"/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flipH="1" flipV="1">
              <a:off x="7006857" y="4008475"/>
              <a:ext cx="191385" cy="159488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8" name="Group 87"/>
          <p:cNvGrpSpPr/>
          <p:nvPr/>
        </p:nvGrpSpPr>
        <p:grpSpPr>
          <a:xfrm>
            <a:off x="425301" y="4784651"/>
            <a:ext cx="3444951" cy="1611087"/>
            <a:chOff x="425301" y="4784651"/>
            <a:chExt cx="3444951" cy="1611087"/>
          </a:xfrm>
        </p:grpSpPr>
        <p:sp>
          <p:nvSpPr>
            <p:cNvPr id="74" name="TextBox 73"/>
            <p:cNvSpPr txBox="1"/>
            <p:nvPr/>
          </p:nvSpPr>
          <p:spPr>
            <a:xfrm>
              <a:off x="425301" y="5380075"/>
              <a:ext cx="27113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Holds St’s because of no-allocate on a write-miss policy</a:t>
              </a:r>
            </a:p>
          </p:txBody>
        </p:sp>
        <p:cxnSp>
          <p:nvCxnSpPr>
            <p:cNvPr id="79" name="Straight Connector 78"/>
            <p:cNvCxnSpPr/>
            <p:nvPr/>
          </p:nvCxnSpPr>
          <p:spPr bwMode="auto">
            <a:xfrm flipH="1">
              <a:off x="3115340" y="4784651"/>
              <a:ext cx="754912" cy="637954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0" name="TextBox 79"/>
          <p:cNvSpPr txBox="1"/>
          <p:nvPr/>
        </p:nvSpPr>
        <p:spPr>
          <a:xfrm rot="5400000">
            <a:off x="1276609" y="4008475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V/C/D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5847907" y="2374604"/>
            <a:ext cx="3157870" cy="1323439"/>
            <a:chOff x="5847907" y="2374604"/>
            <a:chExt cx="3157870" cy="1323439"/>
          </a:xfrm>
        </p:grpSpPr>
        <p:sp>
          <p:nvSpPr>
            <p:cNvPr id="84" name="TextBox 83"/>
            <p:cNvSpPr txBox="1"/>
            <p:nvPr/>
          </p:nvSpPr>
          <p:spPr>
            <a:xfrm>
              <a:off x="7097518" y="2374604"/>
              <a:ext cx="190825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Holds Ld misses that are being processed</a:t>
              </a:r>
              <a:endParaRPr lang="en-US" dirty="0"/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 flipV="1">
              <a:off x="5847907" y="2690037"/>
              <a:ext cx="1275907" cy="861237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2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1" grpId="0" animBg="1"/>
      <p:bldP spid="23592" grpId="0" animBg="1"/>
      <p:bldP spid="23593" grpId="0" animBg="1"/>
      <p:bldP spid="23594" grpId="0" animBg="1"/>
      <p:bldP spid="23595" grpId="0" animBg="1"/>
      <p:bldP spid="23596" grpId="0" animBg="1"/>
      <p:bldP spid="23597" grpId="0" animBg="1"/>
      <p:bldP spid="23598" grpId="0" animBg="1"/>
      <p:bldP spid="23599" grpId="0" animBg="1"/>
      <p:bldP spid="23600" grpId="0" animBg="1"/>
      <p:bldP spid="23616" grpId="0" animBg="1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37994</TotalTime>
  <Words>2212</Words>
  <Application>Microsoft Office PowerPoint</Application>
  <PresentationFormat>On-screen Show (4:3)</PresentationFormat>
  <Paragraphs>496</Paragraphs>
  <Slides>27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Blueprint</vt:lpstr>
      <vt:lpstr>Non-blocking Caches</vt:lpstr>
      <vt:lpstr>Non-blocking caches</vt:lpstr>
      <vt:lpstr>Non-blocking cache</vt:lpstr>
      <vt:lpstr>Non-blocking caches</vt:lpstr>
      <vt:lpstr>Completion buffer: Interface</vt:lpstr>
      <vt:lpstr>Non-blocking FIFO Cache</vt:lpstr>
      <vt:lpstr>Completion buffer: Implementation</vt:lpstr>
      <vt:lpstr>Completion Buffer cont</vt:lpstr>
      <vt:lpstr>Non-blocking Cache</vt:lpstr>
      <vt:lpstr>Dynamics of NB cache processor side</vt:lpstr>
      <vt:lpstr>Dynamics of NB cache</vt:lpstr>
      <vt:lpstr>Non-blocking Cache state declaration</vt:lpstr>
      <vt:lpstr>Non-blocking Cache Processor-side request method</vt:lpstr>
      <vt:lpstr>Non-blocking Cache Processor-side response methods</vt:lpstr>
      <vt:lpstr>Non-blocking Cache store hit rule</vt:lpstr>
      <vt:lpstr>Non-blocking Cache load buff rule</vt:lpstr>
      <vt:lpstr>Non-blocking Cache memory response rule</vt:lpstr>
      <vt:lpstr>Non-blocking Cache wait buffer rule</vt:lpstr>
      <vt:lpstr>Non-blocking Cache memory-side methods</vt:lpstr>
      <vt:lpstr>Misc rules</vt:lpstr>
      <vt:lpstr>Store buffer methods</vt:lpstr>
      <vt:lpstr>Store Buffer</vt:lpstr>
      <vt:lpstr>Store Buffer cont</vt:lpstr>
      <vt:lpstr>Load buffer methods</vt:lpstr>
      <vt:lpstr>Load Buffer</vt:lpstr>
      <vt:lpstr>Load Buffer cont</vt:lpstr>
      <vt:lpstr>Load Buffer cont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1187</cp:revision>
  <cp:lastPrinted>1601-01-01T00:00:00Z</cp:lastPrinted>
  <dcterms:created xsi:type="dcterms:W3CDTF">2003-01-21T19:25:41Z</dcterms:created>
  <dcterms:modified xsi:type="dcterms:W3CDTF">2012-05-14T14:50:57Z</dcterms:modified>
</cp:coreProperties>
</file>